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notesMasterIdLst>
    <p:notesMasterId r:id="rId4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D24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64630"/>
            <a:ext cx="10566400" cy="448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D24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200" dirty="0">
                <a:solidFill>
                  <a:srgbClr val="1D24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564630"/>
            <a:ext cx="10566400" cy="44805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D24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24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172345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F0A37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Halkla İlişkiler · Seçmeli Ders Notu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660005"/>
            <a:ext cx="10883392" cy="1492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775"/>
              </a:lnSpc>
              <a:buNone/>
            </a:pPr>
            <a:r>
              <a:rPr lang="en-US" sz="5500" b="1" i="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 Teknikleri ve Oyun</a:t>
            </a:r>
            <a:endParaRPr lang="en-US" sz="5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4330055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Temel Ders Notu · Bölüm 1: Animasyona Giriş</a:t>
            </a:r>
            <a:endParaRPr lang="en-US" sz="20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Notun yapısı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183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Animasyona Giriş: tanım, teknikler, türler, 12 ilke, üretim süreci, kullanım alanları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183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Oyunlara Giriş: tanım, tarihçe, türler, platformlar, mekanikler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183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Geliştirme ve Tasarım: süreç, ekip, karakter, çevre, iletişim ve halkla ilişkiler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3347045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Her bölümün sonunda değerlendirme soruları vardır. Kalın terimleri kendi cümlelerinizle açıklayabilmelisiniz.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1.1 Animasyon nedir?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985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</a:t>
            </a:r>
            <a:r>
              <a:rPr lang="en-US" sz="18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, hareketsiz görüntülerin (çizim, fotoğraf, model, dijital çizim) art arda gösterilerek hareket ediyormuş gibi algılanmasını sağlayan sanat ve tekniktir. Kelime Latince </a:t>
            </a:r>
            <a:r>
              <a:rPr lang="en-US" sz="1800" i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</a:t>
            </a:r>
            <a:r>
              <a:rPr lang="en-US" sz="18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(can, ruh) sözcüğünden gelir: cansız bir şeye can vermek.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727920"/>
            <a:ext cx="3403600" cy="1836390"/>
          </a:xfrm>
          <a:prstGeom prst="roundRect">
            <a:avLst>
              <a:gd name="adj" fmla="val 5533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727920"/>
            <a:ext cx="3403600" cy="1836390"/>
          </a:xfrm>
          <a:custGeom>
            <a:avLst/>
            <a:gdLst/>
            <a:ahLst/>
            <a:cxnLst/>
            <a:rect l="l" t="t" r="r" b="b"/>
            <a:pathLst>
              <a:path w="3403600" h="18363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98192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Hareket yanılsaması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3332411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Göz ve beyin, birbirine çok yakın ardışık görüntüleri tek tek ayırt etmez; kesintisiz hareket olarak yorumlar.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727920"/>
            <a:ext cx="3403600" cy="1836390"/>
          </a:xfrm>
          <a:prstGeom prst="roundRect">
            <a:avLst>
              <a:gd name="adj" fmla="val 5533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727920"/>
            <a:ext cx="3403600" cy="1836390"/>
          </a:xfrm>
          <a:custGeom>
            <a:avLst/>
            <a:gdLst/>
            <a:ahLst/>
            <a:cxnLst/>
            <a:rect l="l" t="t" r="r" b="b"/>
            <a:pathLst>
              <a:path w="3403600" h="18363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98192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Kare (frame)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3332411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Animasyonun en küçük birimidir. Sinemada gerçek hayat kareleri, animasyonda tek tek üretilen kareler kullanılır.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727920"/>
            <a:ext cx="3403600" cy="1836390"/>
          </a:xfrm>
          <a:prstGeom prst="roundRect">
            <a:avLst>
              <a:gd name="adj" fmla="val 5533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727920"/>
            <a:ext cx="3403600" cy="1836390"/>
          </a:xfrm>
          <a:custGeom>
            <a:avLst/>
            <a:gdLst/>
            <a:ahLst/>
            <a:cxnLst/>
            <a:rect l="l" t="t" r="r" b="b"/>
            <a:pathLst>
              <a:path w="3403600" h="18363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98192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Kare hızı (fps)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3332411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saniyede kaç görüntü gösterildiğini belirtir. Arttıkça hareket akıcılaşır, üretilecek kare sayısı da artar.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Kare hızı: kaç fps, ne için?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Kare hızı karşılaştırması: sinema 24, TV 25, web 30 veya 60 fps">    </p:cNvPr>
          <p:cNvPicPr>
            <a:picLocks noChangeAspect="1"/>
          </p:cNvPicPr>
          <p:nvPr/>
        </p:nvPicPr>
        <p:blipFill>
          <a:blip r:embed="rId1"/>
          <a:srcRect l="0" r="0" t="-23" b="-23"/>
          <a:stretch/>
        </p:blipFill>
        <p:spPr>
          <a:xfrm>
            <a:off x="812800" y="1513830"/>
            <a:ext cx="9525000" cy="2159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800" y="3926830"/>
            <a:ext cx="105664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812800" y="3926830"/>
            <a:ext cx="10566400" cy="1322040"/>
          </a:xfrm>
          <a:custGeom>
            <a:avLst/>
            <a:gdLst/>
            <a:ahLst/>
            <a:cxnLst/>
            <a:rect l="l" t="t" r="r" b="b"/>
            <a:pathLst>
              <a:path w="105664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0464800" y="0"/>
                </a:lnTo>
                <a:arcTo hR="101600" wR="101600" stAng="16200000" swAng="5400000"/>
                <a:lnTo>
                  <a:pt x="10566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3"/>
          <p:cNvSpPr/>
          <p:nvPr/>
        </p:nvSpPr>
        <p:spPr>
          <a:xfrm>
            <a:off x="1016000" y="4180830"/>
            <a:ext cx="104648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İkişerli çalışma (on twos)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016000" y="4531320"/>
            <a:ext cx="1046480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24 karenin her biri için ayrı çizim yapmak yerine her çizim iki kare gösterilir: saniyede 12 çizim. Emek azalır, çizgi filme özgü görünüm oluşur.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1.2 Kısa bir tarihçe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69163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1830'lar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41400" y="2090390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Fenakistoskop, zoetrop: optik oyuncaklar, animasyonun atalarıdır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498850" y="151383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3498850" y="151383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3727450" y="169163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1892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727450" y="2090390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Émile Reynaud, Paris'te perdeye yansıtılan hareketli çizimler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6184900" y="151383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6184900" y="151383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13" name="Text 11"/>
          <p:cNvSpPr/>
          <p:nvPr/>
        </p:nvSpPr>
        <p:spPr>
          <a:xfrm>
            <a:off x="6413500" y="169163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1908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13500" y="2090390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Émile Cohl, Fantasmagorie: ilk gerçek çizgi film kabul edilir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870950" y="151383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870950" y="151383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7" name="Text 15"/>
          <p:cNvSpPr/>
          <p:nvPr/>
        </p:nvSpPr>
        <p:spPr>
          <a:xfrm>
            <a:off x="9099550" y="169163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1914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099550" y="2090390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Winsor McCay, Gertie the Dinosaur: karakter animasyonunun öncüsü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12800" y="313938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812800" y="313938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1041400" y="331718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1928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041400" y="3715941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Disney, Steamboat Willie: ses-görüntü senkronu, Mickey Mouse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3498850" y="313938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3498850" y="313938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3727450" y="331718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1937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3727450" y="3715941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Pamuk Prenses ve Yedi Cüceler: bilinen ilk uzun metraj çizgi film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184900" y="313938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6184900" y="313938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9" name="Text 27"/>
          <p:cNvSpPr/>
          <p:nvPr/>
        </p:nvSpPr>
        <p:spPr>
          <a:xfrm>
            <a:off x="6413500" y="331718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1995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413500" y="3715941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Toy Story: tamamen bilgisayarla üretilen ilk uzun metraj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870950" y="3139380"/>
            <a:ext cx="2508250" cy="1447750"/>
          </a:xfrm>
          <a:prstGeom prst="roundRect">
            <a:avLst>
              <a:gd name="adj" fmla="val 7018"/>
            </a:avLst>
          </a:prstGeom>
          <a:solidFill>
            <a:srgbClr val="FFFFFF"/>
          </a:solidFill>
          <a:ln/>
        </p:spPr>
      </p:sp>
      <p:sp>
        <p:nvSpPr>
          <p:cNvPr id="32" name="Shape 30"/>
          <p:cNvSpPr/>
          <p:nvPr/>
        </p:nvSpPr>
        <p:spPr>
          <a:xfrm>
            <a:off x="8870950" y="3139380"/>
            <a:ext cx="2508250" cy="1447750"/>
          </a:xfrm>
          <a:custGeom>
            <a:avLst/>
            <a:gdLst/>
            <a:ahLst/>
            <a:cxnLst/>
            <a:rect l="l" t="t" r="r" b="b"/>
            <a:pathLst>
              <a:path w="2508250" h="1447750">
                <a:moveTo>
                  <a:pt x="101600" y="1447750"/>
                </a:moveTo>
                <a:lnTo>
                  <a:pt x="101600" y="1447750"/>
                </a:lnTo>
                <a:arcTo hR="101600" wR="101600" stAng="5400000" swAng="5400000"/>
                <a:lnTo>
                  <a:pt x="0" y="101600"/>
                </a:lnTo>
                <a:arcTo hR="101600" wR="101600" stAng="10800000" swAng="5400000"/>
                <a:lnTo>
                  <a:pt x="101600" y="0"/>
                </a:lnTo>
                <a:arcTo hR="101600" wR="50800" stAng="16200000" swAng="-5400000"/>
                <a:lnTo>
                  <a:pt x="50800" y="1346150"/>
                </a:lnTo>
                <a:arcTo hR="101600" wR="50800" stAng="108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33" name="Text 31"/>
          <p:cNvSpPr/>
          <p:nvPr/>
        </p:nvSpPr>
        <p:spPr>
          <a:xfrm>
            <a:off x="9099550" y="3317180"/>
            <a:ext cx="2164906" cy="360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40"/>
              </a:lnSpc>
              <a:buNone/>
            </a:pPr>
            <a:r>
              <a:rPr lang="en-US" sz="22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2000'ler 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9099550" y="3715941"/>
            <a:ext cx="2164906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araçlar yaygınlaştı; sosyal medya ve oyun en büyük alanlar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12800" y="4841131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Türkiye'den örnekler: Niloya, Pepee, Rafadan Tayfa, Kral Şakir.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1.3 Ana tekniklerin karşılaştırması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530"/>
          <a:ext cx="10553700" cy="3631902"/>
        </p:xfrm>
        <a:graphic>
          <a:graphicData uri="http://schemas.openxmlformats.org/drawingml/2006/table">
            <a:tbl>
              <a:tblPr/>
              <a:tblGrid>
                <a:gridCol w="2638425"/>
                <a:gridCol w="2638425"/>
                <a:gridCol w="2638425"/>
                <a:gridCol w="2638425"/>
              </a:tblGrid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Teknik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Nasıl çalışır?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Örnek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Artısı / eksisi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</a:tr>
              <a:tr h="43939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Geleneksel (el çizimi)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Her hareket evresi elle çizilir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Pamuk Prenses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Sıcak görünüm / çok emek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28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Stop-motion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Gerçek nesne kare kare oynatılıp fotoğraflanır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Wallace &amp; Gromit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Dokunsal gerçeklik / yavaş, hata kabul etmez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28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2B dijital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Bilgisayarda çizim veya kemik sistemi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Birçok TV dizisi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Hızlı, esnek / tarz ayrımı zor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28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3B (CGI)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Modeller kurulup hareket ettirilir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Toy Story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Derinlik, ışık / ekip ve donanım ister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280"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Hareket grafikleri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Yazı, logo, şekiller hareketlenir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Logo animasyonu, açıklayıcı video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Hızlı, bilgi odaklı / karakter hikâyesine uygun değil</a:t>
                      </a:r>
                      <a:endParaRPr lang="en-US" sz="14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88900" marR="88900" marT="88900" marB="889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412432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Ayrıca: rotoskop (gerçek görüntü üzerinden çizim), hareket yakalama (mocap), kum, boya-cam, iğne ekran ve kolaj animasyonu.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1.4 Animasyon türleri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579215"/>
          </a:xfrm>
          <a:custGeom>
            <a:avLst/>
            <a:gdLst/>
            <a:ahLst/>
            <a:cxnLst/>
            <a:rect l="l" t="t" r="r" b="b"/>
            <a:pathLst>
              <a:path w="51943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Süre ve formata göre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183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Kısa animasyon, uzun metraj, TV dizisi, web dizisi, reklam ve jenerik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579215"/>
          </a:xfrm>
          <a:custGeom>
            <a:avLst/>
            <a:gdLst/>
            <a:ahLst/>
            <a:cxnLst/>
            <a:rect l="l" t="t" r="r" b="b"/>
            <a:pathLst>
              <a:path w="51943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Hedef kitleye göre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18320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Çocuk (Niloya), aile (Pixar), genç ve yetişkin (Rick and Morty, Persepolis). Animasyon yalnızca çocuklara yönelik değildir.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270845"/>
            <a:ext cx="51943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270845"/>
            <a:ext cx="5194300" cy="1579215"/>
          </a:xfrm>
          <a:custGeom>
            <a:avLst/>
            <a:gdLst/>
            <a:ahLst/>
            <a:cxnLst/>
            <a:rect l="l" t="t" r="r" b="b"/>
            <a:pathLst>
              <a:path w="51943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52484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Amacına göre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875336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Eğlence ve sanat, tanıtım ve reklam, açıklayıcı (explainer), eğitim ve bilimsel, belgesel (Waltz with Bashir), deneysel ve soyut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270845"/>
            <a:ext cx="51943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270845"/>
            <a:ext cx="5194300" cy="1579215"/>
          </a:xfrm>
          <a:custGeom>
            <a:avLst/>
            <a:gdLst/>
            <a:ahLst/>
            <a:cxnLst/>
            <a:rect l="l" t="t" r="r" b="b"/>
            <a:pathLst>
              <a:path w="51943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524845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Kültürel geleneğe göre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875336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Anime: kendine özgü anlatım ve karakter tasarımı. Spirited Away, 2003'te Oscar kazandı.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1.5 Disney'in 12 ilkesi (1/2)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 Ezilme ve esneme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Hareket eden nesne şekil değiştirir; hacim korunur, ağırlık ve canlılık verir.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 Hazırlık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Asıl hareketten önce küçük bir ters hareket: sıçramadan önce çömelmek.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 Sahneleme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Her kare dikkati doğru yere çeker; öne çıkacak olan net gösterilir.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58145"/>
            <a:ext cx="3403600" cy="1583630"/>
          </a:xfrm>
          <a:prstGeom prst="roundRect">
            <a:avLst>
              <a:gd name="adj" fmla="val 641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58145"/>
            <a:ext cx="3403600" cy="1583630"/>
          </a:xfrm>
          <a:custGeom>
            <a:avLst/>
            <a:gdLst/>
            <a:ahLst/>
            <a:cxnLst/>
            <a:rect l="l" t="t" r="r" b="b"/>
            <a:pathLst>
              <a:path w="3403600" h="158363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 Düz ileri / poz poz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8499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Baştan sona sırayla çizmek akıcıdır; anahtar pozlarla çalışmak kontrollüdür.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58145"/>
            <a:ext cx="3403600" cy="1583630"/>
          </a:xfrm>
          <a:prstGeom prst="roundRect">
            <a:avLst>
              <a:gd name="adj" fmla="val 6416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58145"/>
            <a:ext cx="3403600" cy="1583630"/>
          </a:xfrm>
          <a:custGeom>
            <a:avLst/>
            <a:gdLst/>
            <a:ahLst/>
            <a:cxnLst/>
            <a:rect l="l" t="t" r="r" b="b"/>
            <a:pathLst>
              <a:path w="3403600" h="158363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512145"/>
            <a:ext cx="3087116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 Devam ve çakışan hareket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412422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 durunca saç, giysi, kuyruk biraz daha hareket eder.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258145"/>
            <a:ext cx="3403600" cy="1583630"/>
          </a:xfrm>
          <a:prstGeom prst="roundRect">
            <a:avLst>
              <a:gd name="adj" fmla="val 6416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258145"/>
            <a:ext cx="3403600" cy="1583630"/>
          </a:xfrm>
          <a:custGeom>
            <a:avLst/>
            <a:gdLst/>
            <a:ahLst/>
            <a:cxnLst/>
            <a:rect l="l" t="t" r="r" b="b"/>
            <a:pathLst>
              <a:path w="3403600" h="158363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512145"/>
            <a:ext cx="32004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 Yavaş giriş, yavaş çıkış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8499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Hareket yavaş başlar, hızlanır, yavaşlayarak biter (easing).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5095776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Thomas ve Johnston, The Illusion of Life (1981). İlkeler 3B ve oyun animasyonu için de geçerlidir.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1.5 Disney'in 12 ilkesi (2/2)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 Yaylar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Canlılar düz çizgi değil yay çizerek hareket eder; doğal görünür.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 İkincil hareket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Ana hareketi destekler: yürürken kol sallamak, konuşurken kaş kaldırmak.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9. Zamanlama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Karede geçen süre hızı ve anlamı belirler; komedi zamanlamayla doğar.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58145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58145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10. Abartı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8499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Duyguyu net aktarmak için hareket ve ifade biraz belirginleştirilir.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58145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58145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11. Sağlam çizim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8499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Hacim, ağırlık ve denge inandırıcı olmalıdır.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258145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258145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12. Çekicilik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8499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 ilginç ve akılda kalıcıdır; kötü karakterin de çekiciliği vardır.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4821486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Animasyon, gerçek hareketin kopyası değil; inandırıcı ve etkileyici bir hareketin tasarımıdır.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1.6 Üretim süreci: üç aşama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098800" cy="2093565"/>
          </a:xfrm>
          <a:prstGeom prst="roundRect">
            <a:avLst>
              <a:gd name="adj" fmla="val 485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098800" cy="2093565"/>
          </a:xfrm>
          <a:custGeom>
            <a:avLst/>
            <a:gdLst/>
            <a:ahLst/>
            <a:cxnLst/>
            <a:rect l="l" t="t" r="r" b="b"/>
            <a:pathLst>
              <a:path w="3098800" h="20935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997200" y="0"/>
                </a:lnTo>
                <a:arcTo hR="101600" wR="101600" stAng="16200000" swAng="5400000"/>
                <a:lnTo>
                  <a:pt x="30988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277317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Ön üretim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18320"/>
            <a:ext cx="2773172" cy="1311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Fikir, senaryo, storyboard, karakter ve mekân tasarımı, ses kaydı, animatik. En önemli aşama: hata burada düzeltilirse ucuzdur.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038600" y="2293888"/>
            <a:ext cx="4572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3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546600" y="1513830"/>
            <a:ext cx="3098800" cy="2093565"/>
          </a:xfrm>
          <a:prstGeom prst="roundRect">
            <a:avLst>
              <a:gd name="adj" fmla="val 4853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546600" y="1513830"/>
            <a:ext cx="3098800" cy="2093565"/>
          </a:xfrm>
          <a:custGeom>
            <a:avLst/>
            <a:gdLst/>
            <a:ahLst/>
            <a:cxnLst/>
            <a:rect l="l" t="t" r="r" b="b"/>
            <a:pathLst>
              <a:path w="3098800" h="20935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997200" y="0"/>
                </a:lnTo>
                <a:arcTo hR="101600" wR="101600" stAng="16200000" swAng="5400000"/>
                <a:lnTo>
                  <a:pt x="30988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4749800" y="1767830"/>
            <a:ext cx="277317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Üretim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749800" y="2118320"/>
            <a:ext cx="277317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Çizim, modelleme, hareketlendirme, ışık, render.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772400" y="2293888"/>
            <a:ext cx="4572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3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280400" y="1513830"/>
            <a:ext cx="3098800" cy="2093565"/>
          </a:xfrm>
          <a:prstGeom prst="roundRect">
            <a:avLst>
              <a:gd name="adj" fmla="val 4853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8280400" y="1513830"/>
            <a:ext cx="3098800" cy="2093565"/>
          </a:xfrm>
          <a:custGeom>
            <a:avLst/>
            <a:gdLst/>
            <a:ahLst/>
            <a:cxnLst/>
            <a:rect l="l" t="t" r="r" b="b"/>
            <a:pathLst>
              <a:path w="3098800" h="20935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997200" y="0"/>
                </a:lnTo>
                <a:arcTo hR="101600" wR="101600" stAng="16200000" swAng="5400000"/>
                <a:lnTo>
                  <a:pt x="30988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5" name="Text 13"/>
          <p:cNvSpPr/>
          <p:nvPr/>
        </p:nvSpPr>
        <p:spPr>
          <a:xfrm>
            <a:off x="8483600" y="1767830"/>
            <a:ext cx="2773172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Son üretim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483600" y="2118320"/>
            <a:ext cx="2773172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Birleştirme, renk düzenleme, ses ve müzik, efekt, dışa aktarma.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12800" y="3861395"/>
            <a:ext cx="10883392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İletişim profesyoneli en çok </a:t>
            </a:r>
            <a:r>
              <a:rPr lang="en-US" sz="16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ön üretimde</a:t>
            </a: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rol alır: brif yazmak, amacı ve hedef kitleyi tanımlamak, mesajı netleştirmek, storyboard'u onaylamak.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1.6 Temel teknik kavramlar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Anahtar kare / ara kare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183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Anahtar kare hareketin önemli noktasıdır; ara kareler aralarını doldurur.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Storyboard ve animatik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183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Storyboard planların çizilmiş taslağıdır; animatik, bunun ses ve süreyle birleşmiş hâlidir.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Lip sync ve döngü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183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Ağız hareketini sese uydurmak; başı sonuna bağlanan tekrarlı animasyon (GIF, yürüme).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70845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70845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248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En-boy oranı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8753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Yatay 16:9 (sinema, YouTube); dikey 9:16 (Reels, TikTok, Shorts). Mecra baştan bilinmeli.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70845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70845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5248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8753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Hazırlanan sahnenin son görüntüye dönüşmesi; 3B'de saatler ya da günler sürebilir.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270845"/>
            <a:ext cx="34036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270845"/>
            <a:ext cx="3403600" cy="1579215"/>
          </a:xfrm>
          <a:custGeom>
            <a:avLst/>
            <a:gdLst/>
            <a:ahLst/>
            <a:cxnLst/>
            <a:rect l="l" t="t" r="r" b="b"/>
            <a:pathLst>
              <a:path w="34036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5248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Dosya biçimleri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8753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MP4 (genel video), GIF (kısa döngü), Lottie (hafif vektör animasyon).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21"/>
              </a:lnSpc>
              <a:buNone/>
            </a:pPr>
            <a:r>
              <a:rPr lang="en-US" sz="311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1.7 Kullanım alanları</a:t>
            </a:r>
            <a:endParaRPr lang="en-US" sz="311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498005"/>
            <a:ext cx="34036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498005"/>
            <a:ext cx="3403600" cy="1296640"/>
          </a:xfrm>
          <a:custGeom>
            <a:avLst/>
            <a:gdLst/>
            <a:ahLst/>
            <a:cxnLst/>
            <a:rect l="l" t="t" r="r" b="b"/>
            <a:pathLst>
              <a:path w="34036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5200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Sinema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077095"/>
            <a:ext cx="3200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Uzun metraj, görsel efektler (VFX)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498005"/>
            <a:ext cx="34036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498005"/>
            <a:ext cx="3403600" cy="1296640"/>
          </a:xfrm>
          <a:custGeom>
            <a:avLst/>
            <a:gdLst/>
            <a:ahLst/>
            <a:cxnLst/>
            <a:rect l="l" t="t" r="r" b="b"/>
            <a:pathLst>
              <a:path w="34036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5200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Televizyon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077095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Diziler, jenerik, ident, haber ve hava durumu grafikleri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498005"/>
            <a:ext cx="34036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498005"/>
            <a:ext cx="3403600" cy="1296640"/>
          </a:xfrm>
          <a:custGeom>
            <a:avLst/>
            <a:gdLst/>
            <a:ahLst/>
            <a:cxnLst/>
            <a:rect l="l" t="t" r="r" b="b"/>
            <a:pathLst>
              <a:path w="34036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5200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ve sosyal medya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077095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Kısa video, GIF, sticker, açıklayıcı video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2972445"/>
            <a:ext cx="3403600" cy="1395115"/>
          </a:xfrm>
          <a:prstGeom prst="roundRect">
            <a:avLst>
              <a:gd name="adj" fmla="val 7283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2972445"/>
            <a:ext cx="3403600" cy="1395115"/>
          </a:xfrm>
          <a:custGeom>
            <a:avLst/>
            <a:gdLst/>
            <a:ahLst/>
            <a:cxnLst/>
            <a:rect l="l" t="t" r="r" b="b"/>
            <a:pathLst>
              <a:path w="3403600" h="1395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264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Reklam ve marka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51535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Maskot, logo animasyonu, ürün tanıtımı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2972445"/>
            <a:ext cx="3403600" cy="1395115"/>
          </a:xfrm>
          <a:prstGeom prst="roundRect">
            <a:avLst>
              <a:gd name="adj" fmla="val 7283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2972445"/>
            <a:ext cx="3403600" cy="1395115"/>
          </a:xfrm>
          <a:custGeom>
            <a:avLst/>
            <a:gdLst/>
            <a:ahLst/>
            <a:cxnLst/>
            <a:rect l="l" t="t" r="r" b="b"/>
            <a:pathLst>
              <a:path w="3403600" h="1395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26445"/>
            <a:ext cx="3087116" cy="258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0"/>
              </a:lnSpc>
              <a:buNone/>
            </a:pPr>
            <a:r>
              <a:rPr lang="en-US" sz="1558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Halkla ilişkiler</a:t>
            </a:r>
            <a:endParaRPr lang="en-US" sz="1558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09863"/>
            <a:ext cx="3087116" cy="679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91"/>
              </a:lnSpc>
              <a:buNone/>
            </a:pPr>
            <a:r>
              <a:rPr lang="en-US" sz="1327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Kurumsal film, animasyonlu faaliyet raporu, kriz açıklaması, etkinlik tanıtımı</a:t>
            </a:r>
            <a:endParaRPr lang="en-US" sz="1327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2972445"/>
            <a:ext cx="3403600" cy="1395115"/>
          </a:xfrm>
          <a:prstGeom prst="roundRect">
            <a:avLst>
              <a:gd name="adj" fmla="val 7283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2972445"/>
            <a:ext cx="3403600" cy="1395115"/>
          </a:xfrm>
          <a:custGeom>
            <a:avLst/>
            <a:gdLst/>
            <a:ahLst/>
            <a:cxnLst/>
            <a:rect l="l" t="t" r="r" b="b"/>
            <a:pathLst>
              <a:path w="3403600" h="13951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2264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Eğitim ve bilim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551535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Tıp, mühendislik, mimari animasyon, müze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12800" y="4545360"/>
            <a:ext cx="34036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812800" y="4545360"/>
            <a:ext cx="3403600" cy="1296640"/>
          </a:xfrm>
          <a:custGeom>
            <a:avLst/>
            <a:gdLst/>
            <a:ahLst/>
            <a:cxnLst/>
            <a:rect l="l" t="t" r="r" b="b"/>
            <a:pathLst>
              <a:path w="34036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9" name="Text 27"/>
          <p:cNvSpPr/>
          <p:nvPr/>
        </p:nvSpPr>
        <p:spPr>
          <a:xfrm>
            <a:off x="1016000" y="479936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Canlı yayın ve e-spor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016000" y="512445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Skor grafikleri, AR, sanal stüdyo, VTuber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394200" y="4545360"/>
            <a:ext cx="34036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32" name="Shape 30"/>
          <p:cNvSpPr/>
          <p:nvPr/>
        </p:nvSpPr>
        <p:spPr>
          <a:xfrm>
            <a:off x="4394200" y="4545360"/>
            <a:ext cx="3403600" cy="1296640"/>
          </a:xfrm>
          <a:custGeom>
            <a:avLst/>
            <a:gdLst/>
            <a:ahLst/>
            <a:cxnLst/>
            <a:rect l="l" t="t" r="r" b="b"/>
            <a:pathLst>
              <a:path w="34036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33" name="Text 31"/>
          <p:cNvSpPr/>
          <p:nvPr/>
        </p:nvSpPr>
        <p:spPr>
          <a:xfrm>
            <a:off x="4597400" y="479936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Sanal influencer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597400" y="512445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Lil Miquela gibi karakterler; yeni alan, etik tartışma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975600" y="4545360"/>
            <a:ext cx="3403600" cy="1296640"/>
          </a:xfrm>
          <a:prstGeom prst="roundRect">
            <a:avLst>
              <a:gd name="adj" fmla="val 7836"/>
            </a:avLst>
          </a:prstGeom>
          <a:solidFill>
            <a:srgbClr val="FFFFFF"/>
          </a:solidFill>
          <a:ln/>
        </p:spPr>
      </p:sp>
      <p:sp>
        <p:nvSpPr>
          <p:cNvPr id="36" name="Shape 34"/>
          <p:cNvSpPr/>
          <p:nvPr/>
        </p:nvSpPr>
        <p:spPr>
          <a:xfrm>
            <a:off x="7975600" y="4545360"/>
            <a:ext cx="3403600" cy="1296640"/>
          </a:xfrm>
          <a:custGeom>
            <a:avLst/>
            <a:gdLst/>
            <a:ahLst/>
            <a:cxnLst/>
            <a:rect l="l" t="t" r="r" b="b"/>
            <a:pathLst>
              <a:path w="3403600" h="12966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37" name="Text 35"/>
          <p:cNvSpPr/>
          <p:nvPr/>
        </p:nvSpPr>
        <p:spPr>
          <a:xfrm>
            <a:off x="8178800" y="479936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ve gazetecilik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178800" y="512445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Karakter, sinematik; veri anlatımı, 360° ve VR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D24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1.8 Bölüm 1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48023" y="1513830"/>
            <a:ext cx="10840549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Animasyon, ardışık görüntülerle hareket yanılsaması yaratma sanatıdır; birim kare, akıcılığı kare hızı belirler.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Ana teknikler: geleneksel, stop-motion, 2B dijital, 3B, hareket grafikleri, rotoskop, mocap.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Türler süreye, hedef kitleye, amaca ve kültüre göre ayrılır; animasyon yalnızca çocuklar için değildir.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Disney'in 12 ilkesi, hareketin inandırıcı ve etkileyici olmasını sağlar.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Üretim üç aşamadır; en kritik aşama ön üretimdir.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Kullanım alanı sinemadan reklama, halkla ilişkilerden eğitime, yarışma programlarından oyuna uzanır.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183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Hareket yanılsaması nasıl oluşur? Kare ve kare hızını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183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Stop-motion ile 3B animasyonu yöntem, avantaj ve sınırlılık bakımından karşılaştırın; birer örnek verin.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13670"/>
            <a:ext cx="51943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13670"/>
            <a:ext cx="5194300" cy="1579215"/>
          </a:xfrm>
          <a:custGeom>
            <a:avLst/>
            <a:gdLst/>
            <a:ahLst/>
            <a:cxnLst/>
            <a:rect l="l" t="t" r="r" b="b"/>
            <a:pathLst>
              <a:path w="51943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676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6181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 ilkeden dördünü seçip gündelik hayattan ya da bir animasyondan örnekleyin.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13670"/>
            <a:ext cx="51943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13670"/>
            <a:ext cx="5194300" cy="1579215"/>
          </a:xfrm>
          <a:custGeom>
            <a:avLst/>
            <a:gdLst/>
            <a:ahLst/>
            <a:cxnLst/>
            <a:rect l="l" t="t" r="r" b="b"/>
            <a:pathLst>
              <a:path w="51943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676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618161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Animasyonun halkla ilişkilerdeki kullanımını en az üç örnekle tartışın. Kurum neden metin ya da fotoğraf yerine animasyonu seçer?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2420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1 · Animasyona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6F9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59779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CFE3E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3095625"/>
            <a:ext cx="108833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Oyunlara Giriş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94017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3EEF5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Oyunun tanımı, tarihçe, gelir modelleri, platformlar, türler ve mekanikler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2.1 Oyun nedir?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629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Huizinga</a:t>
            </a:r>
            <a:r>
              <a:rPr lang="en-US" sz="17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(Homo Ludens, 1938): oyun gönüllü yapılan, gündelik hayattan ayrı zaman ve mekânda geçen, kendi kuralları olan bir etkinliktir. </a:t>
            </a:r>
            <a:r>
              <a:rPr lang="en-US" sz="17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Caillois</a:t>
            </a:r>
            <a:r>
              <a:rPr lang="en-US" sz="17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oyunları dört eğilime ayırır: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72271"/>
            <a:ext cx="2508250" cy="1052165"/>
          </a:xfrm>
          <a:prstGeom prst="roundRect">
            <a:avLst>
              <a:gd name="adj" fmla="val 9656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72271"/>
            <a:ext cx="2508250" cy="1052165"/>
          </a:xfrm>
          <a:custGeom>
            <a:avLst/>
            <a:gdLst/>
            <a:ahLst/>
            <a:cxnLst/>
            <a:rect l="l" t="t" r="r" b="b"/>
            <a:pathLst>
              <a:path w="2508250" h="10521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626271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Rekabet (agon)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64061"/>
            <a:ext cx="216490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Satranç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98850" y="2372271"/>
            <a:ext cx="2508250" cy="1052165"/>
          </a:xfrm>
          <a:prstGeom prst="roundRect">
            <a:avLst>
              <a:gd name="adj" fmla="val 9656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3498850" y="2372271"/>
            <a:ext cx="2508250" cy="1052165"/>
          </a:xfrm>
          <a:custGeom>
            <a:avLst/>
            <a:gdLst/>
            <a:ahLst/>
            <a:cxnLst/>
            <a:rect l="l" t="t" r="r" b="b"/>
            <a:pathLst>
              <a:path w="2508250" h="10521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3702050" y="2626271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Şans (alea)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02050" y="2964061"/>
            <a:ext cx="216490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Zar atmak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84900" y="2372271"/>
            <a:ext cx="2508250" cy="1052165"/>
          </a:xfrm>
          <a:prstGeom prst="roundRect">
            <a:avLst>
              <a:gd name="adj" fmla="val 9656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184900" y="2372271"/>
            <a:ext cx="2508250" cy="1052165"/>
          </a:xfrm>
          <a:custGeom>
            <a:avLst/>
            <a:gdLst/>
            <a:ahLst/>
            <a:cxnLst/>
            <a:rect l="l" t="t" r="r" b="b"/>
            <a:pathLst>
              <a:path w="2508250" h="10521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6388100" y="2626271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Taklit (mimicry)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88100" y="2964061"/>
            <a:ext cx="216490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Rol yapmak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870950" y="2372271"/>
            <a:ext cx="2508250" cy="1052165"/>
          </a:xfrm>
          <a:prstGeom prst="roundRect">
            <a:avLst>
              <a:gd name="adj" fmla="val 9656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870950" y="2372271"/>
            <a:ext cx="2508250" cy="1052165"/>
          </a:xfrm>
          <a:custGeom>
            <a:avLst/>
            <a:gdLst/>
            <a:ahLst/>
            <a:cxnLst/>
            <a:rect l="l" t="t" r="r" b="b"/>
            <a:pathLst>
              <a:path w="2508250" h="10521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8" name="Text 16"/>
          <p:cNvSpPr/>
          <p:nvPr/>
        </p:nvSpPr>
        <p:spPr>
          <a:xfrm>
            <a:off x="9074150" y="2626271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Heyecan (ilinx)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074150" y="2964061"/>
            <a:ext cx="216490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Hız ve yükseklik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2800" y="3678436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oyunların çoğu bu dört eğilimden birini ya da birkaçını bir arada barındırır.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oyun ve bileşenleri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932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oyun</a:t>
            </a:r>
            <a:r>
              <a:rPr lang="en-US" sz="17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, ekranda, bilgisayar tabanlı sistemle oynanan ve oyuncunun eylemlerine anında tepki veren oyundur. Onu sinema, televizyon ve animasyondan ayıran şey </a:t>
            </a:r>
            <a:r>
              <a:rPr lang="en-US" sz="17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etkileşimdir</a:t>
            </a:r>
            <a:r>
              <a:rPr lang="en-US" sz="17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: izleyici hikâyeyi seyreder, oyuncu içinde karar verir.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674491"/>
            <a:ext cx="1971030" cy="1664196"/>
          </a:xfrm>
          <a:prstGeom prst="roundRect">
            <a:avLst>
              <a:gd name="adj" fmla="val 6105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674491"/>
            <a:ext cx="1971030" cy="1664196"/>
          </a:xfrm>
          <a:custGeom>
            <a:avLst/>
            <a:gdLst/>
            <a:ahLst/>
            <a:cxnLst/>
            <a:rect l="l" t="t" r="r" b="b"/>
            <a:pathLst>
              <a:path w="1971030" h="166419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869430" y="0"/>
                </a:lnTo>
                <a:arcTo hR="101600" wR="101600" stAng="16200000" swAng="5400000"/>
                <a:lnTo>
                  <a:pt x="197103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928491"/>
            <a:ext cx="161543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Kurallar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3223121"/>
            <a:ext cx="161543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Neyin mümkün, neyin yasak olduğunu belirler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2961630" y="2674491"/>
            <a:ext cx="1971030" cy="1664196"/>
          </a:xfrm>
          <a:prstGeom prst="roundRect">
            <a:avLst>
              <a:gd name="adj" fmla="val 6105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2961630" y="2674491"/>
            <a:ext cx="1971030" cy="1664196"/>
          </a:xfrm>
          <a:custGeom>
            <a:avLst/>
            <a:gdLst/>
            <a:ahLst/>
            <a:cxnLst/>
            <a:rect l="l" t="t" r="r" b="b"/>
            <a:pathLst>
              <a:path w="1971030" h="166419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869430" y="0"/>
                </a:lnTo>
                <a:arcTo hR="101600" wR="101600" stAng="16200000" swAng="5400000"/>
                <a:lnTo>
                  <a:pt x="197103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3164830" y="2928491"/>
            <a:ext cx="161543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Hedef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164830" y="3223121"/>
            <a:ext cx="161543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Bölümü bitirmek, rakibi yenmek, şehir kurmak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110460" y="2674491"/>
            <a:ext cx="1971030" cy="1664196"/>
          </a:xfrm>
          <a:prstGeom prst="roundRect">
            <a:avLst>
              <a:gd name="adj" fmla="val 6105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5110460" y="2674491"/>
            <a:ext cx="1971030" cy="1664196"/>
          </a:xfrm>
          <a:custGeom>
            <a:avLst/>
            <a:gdLst/>
            <a:ahLst/>
            <a:cxnLst/>
            <a:rect l="l" t="t" r="r" b="b"/>
            <a:pathLst>
              <a:path w="1971030" h="166419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869430" y="0"/>
                </a:lnTo>
                <a:arcTo hR="101600" wR="101600" stAng="16200000" swAng="5400000"/>
                <a:lnTo>
                  <a:pt x="197103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5313660" y="2928491"/>
            <a:ext cx="1615430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Meydan okuma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313660" y="3466951"/>
            <a:ext cx="161543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Hedefi kolay olmaktan çıkaran engeller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7259290" y="2674491"/>
            <a:ext cx="1971030" cy="1664196"/>
          </a:xfrm>
          <a:prstGeom prst="roundRect">
            <a:avLst>
              <a:gd name="adj" fmla="val 6105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7259290" y="2674491"/>
            <a:ext cx="1971030" cy="1664196"/>
          </a:xfrm>
          <a:custGeom>
            <a:avLst/>
            <a:gdLst/>
            <a:ahLst/>
            <a:cxnLst/>
            <a:rect l="l" t="t" r="r" b="b"/>
            <a:pathLst>
              <a:path w="1971030" h="166419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869430" y="0"/>
                </a:lnTo>
                <a:arcTo hR="101600" wR="101600" stAng="16200000" swAng="5400000"/>
                <a:lnTo>
                  <a:pt x="197103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8" name="Text 16"/>
          <p:cNvSpPr/>
          <p:nvPr/>
        </p:nvSpPr>
        <p:spPr>
          <a:xfrm>
            <a:off x="7462490" y="2928491"/>
            <a:ext cx="161543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Etkileşim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462490" y="3223121"/>
            <a:ext cx="1615430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 girdisi ile sistem tepkisi arasındaki ilişki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9408120" y="2674491"/>
            <a:ext cx="1971030" cy="1664196"/>
          </a:xfrm>
          <a:prstGeom prst="roundRect">
            <a:avLst>
              <a:gd name="adj" fmla="val 6105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9408120" y="2674491"/>
            <a:ext cx="1971030" cy="1664196"/>
          </a:xfrm>
          <a:custGeom>
            <a:avLst/>
            <a:gdLst/>
            <a:ahLst/>
            <a:cxnLst/>
            <a:rect l="l" t="t" r="r" b="b"/>
            <a:pathLst>
              <a:path w="1971030" h="1664196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869430" y="0"/>
                </a:lnTo>
                <a:arcTo hR="101600" wR="101600" stAng="16200000" swAng="5400000"/>
                <a:lnTo>
                  <a:pt x="197103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2" name="Text 20"/>
          <p:cNvSpPr/>
          <p:nvPr/>
        </p:nvSpPr>
        <p:spPr>
          <a:xfrm>
            <a:off x="9611320" y="2928491"/>
            <a:ext cx="1615430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Geri bildirim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611320" y="3223121"/>
            <a:ext cx="1615430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Puan, ses, görüntü, titreşim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2.2 Kısa bir tarihçe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1950-60'lar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Laboratuvar deneyleri: Tennis for Two (1958), Spacewar! (1962)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1970'ler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Pong (1972), Magnavox Odyssey ilk ev konsolu, Space Invaders (1978)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1980'ler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Pac-Man (1980); 1983 krizi; NES ve Super Mario Bros. (1985) toparladı; Game Boy (1989)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58145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58145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1990'lar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849936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3B grafikler: Doom (1993), PlayStation (1994), Tomb Raider (1996); çevrim içi oyun, internet kafeler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58145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58145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2000'ler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8499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World of Warcraft (2004); iPhone (2007), mobil dönem; Angry Birds (2009), Candy Crush (2012)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258145"/>
            <a:ext cx="3403600" cy="1823690"/>
          </a:xfrm>
          <a:prstGeom prst="roundRect">
            <a:avLst>
              <a:gd name="adj" fmla="val 5571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258145"/>
            <a:ext cx="3403600" cy="1823690"/>
          </a:xfrm>
          <a:custGeom>
            <a:avLst/>
            <a:gdLst/>
            <a:ahLst/>
            <a:cxnLst/>
            <a:rect l="l" t="t" r="r" b="b"/>
            <a:pathLst>
              <a:path w="3403600" h="182369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2010'lar →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8499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Indie (Minecraft), battle royale (Fortnite, 2017), Twitch ve e-spor, bulut oyun, VR, abonelik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5335836"/>
            <a:ext cx="11379200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Türkiye: Peak, Gram Games ve Dream Games (Royal Match) dünya pazarında tanınır hâle geldi; oyun bir ihracat ve girişimcilik alanı.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2.3 Gelir modelleri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Premium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bir kez satın alınır; konsol ve PC'de yaygın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Free-to-play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Ücretsiz; isteğe bağlı eşya, güçlendirme, kozmetik satın alma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Abonelik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Aylık ücretle kütüphaneye erişim (Xbox Game Pass)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Reklam destekli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Gelir oyun içi reklamlardan; kısa, basit mobil oyunlar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DLC ve battle pass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Çıkıştan sonra satılan bölüm, karakter, ödül sistemi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4564311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Rastlantıya dayalı ödül kutuları (loot box) etik ve düzenleme tartışmalarına konu oldu; oyun şirketlerinin itibarı çoğu zaman bu başlıklarda şekillenir.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2.4 Oyun platformları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PC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Klavye ve fare; Steam, Epic Games Store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Konsol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PlayStation, Xbox, Switch; gamepad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Mobil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 sayısı en geniş; kısa oturum, dokunmatik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000970"/>
            <a:ext cx="3403600" cy="1840805"/>
          </a:xfrm>
          <a:prstGeom prst="roundRect">
            <a:avLst>
              <a:gd name="adj" fmla="val 5519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000970"/>
            <a:ext cx="3403600" cy="1840805"/>
          </a:xfrm>
          <a:custGeom>
            <a:avLst/>
            <a:gdLst/>
            <a:ahLst/>
            <a:cxnLst/>
            <a:rect l="l" t="t" r="r" b="b"/>
            <a:pathLst>
              <a:path w="3403600" h="18408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Tarayıcı ve bulut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uzak sunucuda çalışır, görüntü internetten gelir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000970"/>
            <a:ext cx="3403600" cy="1840805"/>
          </a:xfrm>
          <a:prstGeom prst="roundRect">
            <a:avLst>
              <a:gd name="adj" fmla="val 5519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000970"/>
            <a:ext cx="3403600" cy="1840805"/>
          </a:xfrm>
          <a:custGeom>
            <a:avLst/>
            <a:gdLst/>
            <a:ahLst/>
            <a:cxnLst/>
            <a:rect l="l" t="t" r="r" b="b"/>
            <a:pathLst>
              <a:path w="3403600" h="18408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VR / 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Gözlük ve hareket algılayıcıyla oyunun içine yerleştirir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000970"/>
            <a:ext cx="3403600" cy="1840805"/>
          </a:xfrm>
          <a:prstGeom prst="roundRect">
            <a:avLst>
              <a:gd name="adj" fmla="val 5519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000970"/>
            <a:ext cx="3403600" cy="1840805"/>
          </a:xfrm>
          <a:custGeom>
            <a:avLst/>
            <a:gdLst/>
            <a:ahLst/>
            <a:cxnLst/>
            <a:rect l="l" t="t" r="r" b="b"/>
            <a:pathLst>
              <a:path w="3403600" h="18408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254970"/>
            <a:ext cx="3087116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Çoklu platform ve çapraz oyun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86705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Birden fazla platformda yayın; farklı platformların aynı oyunda buluşması (cross-play)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636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65"/>
              </a:lnSpc>
              <a:buNone/>
            </a:pPr>
            <a:r>
              <a:rPr lang="en-US" sz="315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2.5 Oyun türleri (1/2)</a:t>
            </a:r>
            <a:endParaRPr lang="en-US" sz="3150" dirty="0">
              <a:latin typeface="Georgia" charset="0"/>
              <a:ea typeface="Georgia" charset="0"/>
              <a:cs typeface="Georgia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17749"/>
          <a:ext cx="10553700" cy="3834954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74266"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Tür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Ana özellik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Örnek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</a:tr>
              <a:tr h="474266"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Aksiyon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Refleks, hız; platform, nişancı, dövüş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Super Mario, Counter-Strike, Tekken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266"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Macera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Keşif, bulmaca, hikâye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The Walking Dead, Life is Strange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266"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Aksiyon-macera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Aksiyon ve keşif karışımı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Zelda, Uncharted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4266"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Rol yapma (RPG)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Karakter geliştirme, görev, seçim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The Witcher 3, Skyrim, Knight Online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788"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Strateji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Planlama, kaynak yönetimi, taktik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Age of Empires, Civilization, LoL (MOBA)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Simülasyon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Gerçek hayat ya da sistem taklidi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034"/>
                        </a:lnSpc>
                        <a:buNone/>
                      </a:pPr>
                      <a:r>
                        <a:rPr lang="en-US" sz="1453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The Sims, Cities: Skylines, Football Manager</a:t>
                      </a:r>
                      <a:endParaRPr lang="en-US" sz="1453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606703"/>
            <a:ext cx="10883392" cy="260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2"/>
              </a:lnSpc>
              <a:buNone/>
            </a:pPr>
            <a:r>
              <a:rPr lang="en-US" sz="1387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Türler temada değil, oyuncunun ne yaptığında ortaya çıkar; çoğu oyun birden fazla türü karıştırır.</a:t>
            </a:r>
            <a:endParaRPr lang="en-US" sz="1387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2.5 Oyun türleri (2/2)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6530"/>
          <a:ext cx="10553700" cy="3644900"/>
        </p:xfrm>
        <a:graphic>
          <a:graphicData uri="http://schemas.openxmlformats.org/drawingml/2006/table">
            <a:tbl>
              <a:tblPr/>
              <a:tblGrid>
                <a:gridCol w="3517900"/>
                <a:gridCol w="3517900"/>
                <a:gridCol w="3517900"/>
              </a:tblGrid>
              <a:tr h="48260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Tür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Ana özellik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FAF7F2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Örnek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2433"/>
                    </a:solidFill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Bulmaca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Mantık ve örüntü çözme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Tetris, Candy Crush, Monument Valley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B202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Spor ve yarış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Spor ve araç yarışları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EA FC, Gran Turismo, Mario Kart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30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Hayatta kalma ve inşa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Kaynak toplama, yapı kurma, özgür oynanış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Minecraft, Terraria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Battle royale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Son kişi kalana kadar yarış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Fortnite, PUBG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Korku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Gerilim ve hayatta kalma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Resident Evil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Rahat oyunlar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Basit kurallar, kısa oturum, geniş kitle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1D2433"/>
                          </a:solidFill>
                          <a:latin typeface="Georgia" pitchFamily="18" charset="0"/>
                          <a:ea typeface="Georgia" pitchFamily="18" charset="-122"/>
                          <a:cs typeface="Georgia" pitchFamily="18" charset="-120"/>
                        </a:rPr>
                        <a:t>Flappy Bird, hyper-casual mobil</a:t>
                      </a:r>
                      <a:endParaRPr lang="en-US" sz="15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101600" marB="101600" anchor="t">
                    <a:lnL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5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5425430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Türler kesin sınırlarla ayrılmaz; aynı oyun birkaç türün özelliklerini taşıyabilir.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 dışı temel kavramlar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 / çok oyunculu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PvP: oyuncular birbirine karşı; PvE: ortak düşmana karşı; co-op: birlikte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AAA oyun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Büyük bütçe, büyük ekip, yüksek pazarlama harcaması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Bağımsız (indie)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Küçük ekip, genellikle yenilikçi fikir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58145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58145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Ciddi oyunlar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8499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Eğitim, sağlık, bilinçlendirme amaçlı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58145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58145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Haber oyunları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8499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Gazetecilikte oyun biçimi; NYT'nin Wordle'ı satın alması (2022)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2.6 Oyun mekaniği ve MDA modeli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Mekanik</a:t>
            </a: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: oyuncunun yapabildiği eylemler ve oyunun bunlara tepkisi (zıplamak, nişan almak, kaynak toplamak). Hunicke, LeBlanc ve Zubek (2004) oyunu üç katmanda açıklar: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36750"/>
            <a:ext cx="3098800" cy="1891655"/>
          </a:xfrm>
          <a:prstGeom prst="roundRect">
            <a:avLst>
              <a:gd name="adj" fmla="val 5371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36750"/>
            <a:ext cx="3098800" cy="1891655"/>
          </a:xfrm>
          <a:custGeom>
            <a:avLst/>
            <a:gdLst/>
            <a:ahLst/>
            <a:cxnLst/>
            <a:rect l="l" t="t" r="r" b="b"/>
            <a:pathLst>
              <a:path w="3098800" h="189165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997200" y="0"/>
                </a:lnTo>
                <a:arcTo hR="101600" wR="101600" stAng="16200000" swAng="5400000"/>
                <a:lnTo>
                  <a:pt x="30988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590750"/>
            <a:ext cx="277317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Mekanikler</a:t>
            </a:r>
            <a:endParaRPr lang="en-US" sz="2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59050"/>
            <a:ext cx="2773172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Oyunun kuralları ve sistemleri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16000" y="3279725"/>
            <a:ext cx="277317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Tasarımcı belirler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038600" y="3015853"/>
            <a:ext cx="4572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3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46600" y="2336750"/>
            <a:ext cx="3098800" cy="1891655"/>
          </a:xfrm>
          <a:prstGeom prst="roundRect">
            <a:avLst>
              <a:gd name="adj" fmla="val 5371"/>
            </a:avLst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4546600" y="2336750"/>
            <a:ext cx="3098800" cy="1891655"/>
          </a:xfrm>
          <a:custGeom>
            <a:avLst/>
            <a:gdLst/>
            <a:ahLst/>
            <a:cxnLst/>
            <a:rect l="l" t="t" r="r" b="b"/>
            <a:pathLst>
              <a:path w="3098800" h="189165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997200" y="0"/>
                </a:lnTo>
                <a:arcTo hR="101600" wR="101600" stAng="16200000" swAng="5400000"/>
                <a:lnTo>
                  <a:pt x="30988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2" name="Text 10"/>
          <p:cNvSpPr/>
          <p:nvPr/>
        </p:nvSpPr>
        <p:spPr>
          <a:xfrm>
            <a:off x="4749800" y="2590750"/>
            <a:ext cx="277317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Dinamikler</a:t>
            </a:r>
            <a:endParaRPr lang="en-US" sz="2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749800" y="2959050"/>
            <a:ext cx="2773172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Oyuncuyla birlikte ortaya çıkan davranış: takım kurmak, rakibi kandırmak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749800" y="3794075"/>
            <a:ext cx="277317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 oynayarak yaratır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772400" y="3015853"/>
            <a:ext cx="4572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4200"/>
              </a:lnSpc>
              <a:buNone/>
            </a:pPr>
            <a:r>
              <a:rPr lang="en-US" sz="30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3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280400" y="2336750"/>
            <a:ext cx="3098800" cy="1891655"/>
          </a:xfrm>
          <a:prstGeom prst="roundRect">
            <a:avLst>
              <a:gd name="adj" fmla="val 537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280400" y="2336750"/>
            <a:ext cx="3098800" cy="1891655"/>
          </a:xfrm>
          <a:custGeom>
            <a:avLst/>
            <a:gdLst/>
            <a:ahLst/>
            <a:cxnLst/>
            <a:rect l="l" t="t" r="r" b="b"/>
            <a:pathLst>
              <a:path w="3098800" h="189165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997200" y="0"/>
                </a:lnTo>
                <a:arcTo hR="101600" wR="101600" stAng="16200000" swAng="5400000"/>
                <a:lnTo>
                  <a:pt x="30988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8" name="Text 16"/>
          <p:cNvSpPr/>
          <p:nvPr/>
        </p:nvSpPr>
        <p:spPr>
          <a:xfrm>
            <a:off x="8483600" y="2590750"/>
            <a:ext cx="2773172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Estetik</a:t>
            </a:r>
            <a:endParaRPr lang="en-US" sz="2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483600" y="2959050"/>
            <a:ext cx="2773172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Oyuncunun hissettiği duygu: heyecan, merak, rekabet, keşif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483600" y="3536900"/>
            <a:ext cx="2773172" cy="2565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i="1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Deneyim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12800" y="4482405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Oyuncunun deneyimi, tasarımcının niyetinden farklı olabilir.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Çekirdek döngü ve akış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pic>
        <p:nvPicPr>
          <p:cNvPr id="3" name="Image 0" descr="Akış grafiği: beceri arttıkça zorluk da artarsa oyuncu akış kanalında kalır; zorluk beceriyi aşarsa kaygı, geride kalırsa sıkıntı doğar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812800" y="1823045"/>
            <a:ext cx="6350000" cy="2667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416800" y="1513830"/>
            <a:ext cx="39624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5" name="Shape 2"/>
          <p:cNvSpPr/>
          <p:nvPr/>
        </p:nvSpPr>
        <p:spPr>
          <a:xfrm>
            <a:off x="7416800" y="1513830"/>
            <a:ext cx="3962400" cy="1579215"/>
          </a:xfrm>
          <a:custGeom>
            <a:avLst/>
            <a:gdLst/>
            <a:ahLst/>
            <a:cxnLst/>
            <a:rect l="l" t="t" r="r" b="b"/>
            <a:pathLst>
              <a:path w="39624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860800" y="0"/>
                </a:lnTo>
                <a:arcTo hR="101600" wR="101600" stAng="16200000" swAng="5400000"/>
                <a:lnTo>
                  <a:pt x="3962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3"/>
          <p:cNvSpPr/>
          <p:nvPr/>
        </p:nvSpPr>
        <p:spPr>
          <a:xfrm>
            <a:off x="7620000" y="1767830"/>
            <a:ext cx="366268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Çekirdek döngü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7620000" y="2118320"/>
            <a:ext cx="3662680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Tekrar tekrar yapılan eylem zinciri. Candy Crush: eşleştir, puan kazan, yeni seviye. RPG: savaş, ödül, güçlen, daha zor savaş.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416800" y="3220045"/>
            <a:ext cx="3962400" cy="1579215"/>
          </a:xfrm>
          <a:prstGeom prst="roundRect">
            <a:avLst>
              <a:gd name="adj" fmla="val 6434"/>
            </a:avLst>
          </a:prstGeom>
          <a:solidFill>
            <a:srgbClr val="FFFFFF"/>
          </a:solidFill>
          <a:ln/>
        </p:spPr>
      </p:sp>
      <p:sp>
        <p:nvSpPr>
          <p:cNvPr id="9" name="Shape 6"/>
          <p:cNvSpPr/>
          <p:nvPr/>
        </p:nvSpPr>
        <p:spPr>
          <a:xfrm>
            <a:off x="7416800" y="3220045"/>
            <a:ext cx="3962400" cy="1579215"/>
          </a:xfrm>
          <a:custGeom>
            <a:avLst/>
            <a:gdLst/>
            <a:ahLst/>
            <a:cxnLst/>
            <a:rect l="l" t="t" r="r" b="b"/>
            <a:pathLst>
              <a:path w="3962400" h="15792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860800" y="0"/>
                </a:lnTo>
                <a:arcTo hR="101600" wR="101600" stAng="16200000" swAng="5400000"/>
                <a:lnTo>
                  <a:pt x="3962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7"/>
          <p:cNvSpPr/>
          <p:nvPr/>
        </p:nvSpPr>
        <p:spPr>
          <a:xfrm>
            <a:off x="7620000" y="3474045"/>
            <a:ext cx="366268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Akış (Csikszentmihalyi)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620000" y="3824536"/>
            <a:ext cx="3662680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 çok kolay ne çok zor işte tam odaklanma. Çok kolay sıkar, çok zor yıldırır.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Diğer temel kavramlar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Ödül ve ilerleme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Puan, seviye, XP, başarım, rozet, liderlik tablosu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Kaynak ekonomisi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Altın, enerji, can, malzeme; kıtlık karar verdirir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Risk ve ödül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Daha büyük ödül, genellikle daha büyük risk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00097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00097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Arayüz (UI/HUD)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Can çubuğu, harita, envanter; anlaşılırlık için kritik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00097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00097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hissi (game feel)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927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Kontrolün tepkisel, akıcı, tatmin edici hissi; animasyon, ses, efektle desteklenir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00097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00097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Anlatı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 sahnelerle ya da oyuncunun eylemleri ve çevreyle anlatılır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 tipleri ve oyunlaştırma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Bartle (1996), çok oyunculu oyunlarda dört motivasyon tanımlar: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052290"/>
            <a:ext cx="250825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052290"/>
            <a:ext cx="2508250" cy="1309340"/>
          </a:xfrm>
          <a:custGeom>
            <a:avLst/>
            <a:gdLst/>
            <a:ahLst/>
            <a:cxnLst/>
            <a:rect l="l" t="t" r="r" b="b"/>
            <a:pathLst>
              <a:path w="250825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3062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Başarı odaklılar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644080"/>
            <a:ext cx="216490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Hedefleri tamamlar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98850" y="2052290"/>
            <a:ext cx="250825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3498850" y="2052290"/>
            <a:ext cx="2508250" cy="1309340"/>
          </a:xfrm>
          <a:custGeom>
            <a:avLst/>
            <a:gdLst/>
            <a:ahLst/>
            <a:cxnLst/>
            <a:rect l="l" t="t" r="r" b="b"/>
            <a:pathLst>
              <a:path w="250825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3702050" y="23062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Kâşifler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02050" y="2644080"/>
            <a:ext cx="216490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Dünyayı keşfeder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84900" y="2052290"/>
            <a:ext cx="250825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184900" y="2052290"/>
            <a:ext cx="2508250" cy="1309340"/>
          </a:xfrm>
          <a:custGeom>
            <a:avLst/>
            <a:gdLst/>
            <a:ahLst/>
            <a:cxnLst/>
            <a:rect l="l" t="t" r="r" b="b"/>
            <a:pathLst>
              <a:path w="250825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6388100" y="23062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Sosyalleşenler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88100" y="2644080"/>
            <a:ext cx="216490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Diğer oyuncularla ilişki kurar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870950" y="2052290"/>
            <a:ext cx="250825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870950" y="2052290"/>
            <a:ext cx="2508250" cy="1309340"/>
          </a:xfrm>
          <a:custGeom>
            <a:avLst/>
            <a:gdLst/>
            <a:ahLst/>
            <a:cxnLst/>
            <a:rect l="l" t="t" r="r" b="b"/>
            <a:pathLst>
              <a:path w="250825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8" name="Text 16"/>
          <p:cNvSpPr/>
          <p:nvPr/>
        </p:nvSpPr>
        <p:spPr>
          <a:xfrm>
            <a:off x="9074150" y="2306290"/>
            <a:ext cx="216490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Rekabetçiler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074150" y="2644080"/>
            <a:ext cx="216490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Diğer oyuncuları yenmek ister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812800" y="3615630"/>
            <a:ext cx="105664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812800" y="3615630"/>
            <a:ext cx="10566400" cy="1322040"/>
          </a:xfrm>
          <a:custGeom>
            <a:avLst/>
            <a:gdLst/>
            <a:ahLst/>
            <a:cxnLst/>
            <a:rect l="l" t="t" r="r" b="b"/>
            <a:pathLst>
              <a:path w="105664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0464800" y="0"/>
                </a:lnTo>
                <a:arcTo hR="101600" wR="101600" stAng="16200000" swAng="5400000"/>
                <a:lnTo>
                  <a:pt x="10566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2" name="Text 20"/>
          <p:cNvSpPr/>
          <p:nvPr/>
        </p:nvSpPr>
        <p:spPr>
          <a:xfrm>
            <a:off x="1016000" y="3869630"/>
            <a:ext cx="104648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Oyunlaştırma (gamification)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16000" y="4220121"/>
            <a:ext cx="1046480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olmayan ortamlarda puan, rozet, seviye, liderlik tablosu kullanmak: sadakat programları, eğitim ve spor uygulamaları. Oyun yapmak değil, oyunun motivasyon yöntemlerinden yararlanmaktır.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2.7 Oyuncular, izleyiciler ve oyun kültürü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Yayıncılık ve izleme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Twitch, YouTube: insanlar oyunu yalnızca oynamaz, izler; yayıncılar önemli etki alanıdır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E-spor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056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Profesyonel ve organize rekabet: turnuva, takım, sponsorluk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Topluluklar ve hayran kültürü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Discord, forum, hayran sanatı, modlama; olumsuz tepki de hızla yayılır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00970"/>
            <a:ext cx="51943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00970"/>
            <a:ext cx="5194300" cy="1309340"/>
          </a:xfrm>
          <a:custGeom>
            <a:avLst/>
            <a:gdLst/>
            <a:ahLst/>
            <a:cxnLst/>
            <a:rect l="l" t="t" r="r" b="b"/>
            <a:pathLst>
              <a:path w="51943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549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Yaş sınıflandırma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5927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PEGI, ESRB: şiddet, korku, uygunsuz içerik konusunda aileleri bilgilendirir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D24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2.8 Bölüm 2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48023" y="1513830"/>
            <a:ext cx="10840549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Oyun; kural, hedef, meydan okuma ve geri bildirimden oluşur; dijital oyunu ayıran şey etkileşimdir.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Tarih: laboratuvar deneylerinden salonlara, konsollara, internete, mobile ve bulut/VR teknolojilerine.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Gelir modelleri (premium, free-to-play, abonelik, reklam) tasarımı ve iletişimi etkiler.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Türler oyuncunun yaptığı eyleme göre ayrılır; çoğu oyun birden fazla türü birleştirir.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Mekanik, çekirdek döngü, MDA, akış ve ödül sistemleri temel kavramlardır.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  <a:p>
            <a:pPr algn="l" marL="218777" indent="-218777">
              <a:lnSpc>
                <a:spcPts val="2240"/>
              </a:lnSpc>
              <a:buSzPct val="100000"/>
              <a:buFontTx/>
              <a:buAutoNum type="arabicPeriod" startAt="1"/>
            </a:pPr>
            <a:r>
              <a:rPr lang="en-US" sz="16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Yayıncılık, e-spor ve topluluklar oyun kültürünün ayrılmaz parçasıdır.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183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Dijital oyunu diğer ekran medyalarından ayıran özellikler nelerdir? Temel bileşenleri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183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Tarihteki dönüm noktalarından en az dördünü seçip sektörü nasıl değiştirdiklerini tartışın.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1367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1367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676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6181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Üç oyun türü seçin; her birini tanımlayın, örnek verin, temel mekaniklerini açıklayın.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1367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1367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676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6181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Çekirdek döngü, MDA ve akışı açıklayın; en az ikisini tanıdığınız bir oyunda çözümleyin.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25603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2 · Dijital Oyunlara Giriş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3D8B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59779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D9EEE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3095625"/>
            <a:ext cx="10883392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5250"/>
              </a:lnSpc>
              <a:buNone/>
            </a:pPr>
            <a:r>
              <a:rPr lang="en-US" sz="5000" b="1" i="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Geliştirme ve Tasarım</a:t>
            </a:r>
            <a:endParaRPr lang="en-US" sz="50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3940175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E8F4EC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Süreç, ekip, sanat yönü, karakter, çevre, oyunda animasyon, iletişim ve halkla ilişkiler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3.1 Oyun geliştirme süreci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</a:t>
            </a:r>
            <a:r>
              <a:rPr lang="en-US" sz="16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tekrarlı (iteratif)</a:t>
            </a: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geliştirilir: yap, test et, oyuncu tepkisine göre değiştir, tekrarla. Eğlenceli olup olmadığı ancak oynandığında anlaşılır.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36750"/>
            <a:ext cx="3217317" cy="1107380"/>
          </a:xfrm>
          <a:prstGeom prst="roundRect">
            <a:avLst>
              <a:gd name="adj" fmla="val 9175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36750"/>
            <a:ext cx="3217317" cy="1107380"/>
          </a:xfrm>
          <a:custGeom>
            <a:avLst/>
            <a:gdLst/>
            <a:ahLst/>
            <a:cxnLst/>
            <a:rect l="l" t="t" r="r" b="b"/>
            <a:pathLst>
              <a:path w="3217317" h="110738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965200" y="2539950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Konsept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65200" y="2862511"/>
            <a:ext cx="2999892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Ana fikir, hedef kitle, platform, rakipler; GDD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119017" y="2694880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487317" y="2336750"/>
            <a:ext cx="3217366" cy="1107380"/>
          </a:xfrm>
          <a:prstGeom prst="roundRect">
            <a:avLst>
              <a:gd name="adj" fmla="val 9175"/>
            </a:avLst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4487317" y="2336750"/>
            <a:ext cx="3217366" cy="1107380"/>
          </a:xfrm>
          <a:custGeom>
            <a:avLst/>
            <a:gdLst/>
            <a:ahLst/>
            <a:cxnLst/>
            <a:rect l="l" t="t" r="r" b="b"/>
            <a:pathLst>
              <a:path w="3217366" h="110738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66" y="0"/>
                </a:lnTo>
                <a:arcTo hR="101600" wR="101600" stAng="16200000" swAng="5400000"/>
                <a:lnTo>
                  <a:pt x="3217366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1" name="Text 9"/>
          <p:cNvSpPr/>
          <p:nvPr/>
        </p:nvSpPr>
        <p:spPr>
          <a:xfrm>
            <a:off x="4639717" y="2539950"/>
            <a:ext cx="29999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Ön üretim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639717" y="2862511"/>
            <a:ext cx="2999943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Prototip, dikey dilim, motor ve görsel stil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793583" y="2694880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8161883" y="2336750"/>
            <a:ext cx="3217317" cy="1107380"/>
          </a:xfrm>
          <a:prstGeom prst="roundRect">
            <a:avLst>
              <a:gd name="adj" fmla="val 9175"/>
            </a:avLst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8161883" y="2336750"/>
            <a:ext cx="3217317" cy="1107380"/>
          </a:xfrm>
          <a:custGeom>
            <a:avLst/>
            <a:gdLst/>
            <a:ahLst/>
            <a:cxnLst/>
            <a:rect l="l" t="t" r="r" b="b"/>
            <a:pathLst>
              <a:path w="3217317" h="110738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6" name="Text 14"/>
          <p:cNvSpPr/>
          <p:nvPr/>
        </p:nvSpPr>
        <p:spPr>
          <a:xfrm>
            <a:off x="8314283" y="2539950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Üretim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314283" y="2862511"/>
            <a:ext cx="2999892" cy="454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Kod, sanat, animasyon, ses, seviye, hikâye; alfa ve beta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12800" y="3698131"/>
            <a:ext cx="3217317" cy="892770"/>
          </a:xfrm>
          <a:prstGeom prst="roundRect">
            <a:avLst>
              <a:gd name="adj" fmla="val 11380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812800" y="3698131"/>
            <a:ext cx="3217317" cy="892770"/>
          </a:xfrm>
          <a:custGeom>
            <a:avLst/>
            <a:gdLst/>
            <a:ahLst/>
            <a:cxnLst/>
            <a:rect l="l" t="t" r="r" b="b"/>
            <a:pathLst>
              <a:path w="3217317" h="89277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0" name="Text 18"/>
          <p:cNvSpPr/>
          <p:nvPr/>
        </p:nvSpPr>
        <p:spPr>
          <a:xfrm>
            <a:off x="965200" y="3901331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Test ve QA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65200" y="4223891"/>
            <a:ext cx="2999892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Hata, denge sorunu, playtest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119017" y="3948956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487317" y="3698131"/>
            <a:ext cx="3217366" cy="892770"/>
          </a:xfrm>
          <a:prstGeom prst="roundRect">
            <a:avLst>
              <a:gd name="adj" fmla="val 11380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4487317" y="3698131"/>
            <a:ext cx="3217366" cy="892770"/>
          </a:xfrm>
          <a:custGeom>
            <a:avLst/>
            <a:gdLst/>
            <a:ahLst/>
            <a:cxnLst/>
            <a:rect l="l" t="t" r="r" b="b"/>
            <a:pathLst>
              <a:path w="3217366" h="89277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66" y="0"/>
                </a:lnTo>
                <a:arcTo hR="101600" wR="101600" stAng="16200000" swAng="5400000"/>
                <a:lnTo>
                  <a:pt x="3217366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4639717" y="3901331"/>
            <a:ext cx="2999943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639717" y="4223891"/>
            <a:ext cx="2999943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Mağazada çıkış; pazarlama yoğunlaşır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7793583" y="3948956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161883" y="3698131"/>
            <a:ext cx="3217317" cy="892770"/>
          </a:xfrm>
          <a:prstGeom prst="roundRect">
            <a:avLst>
              <a:gd name="adj" fmla="val 11380"/>
            </a:avLst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8161883" y="3698131"/>
            <a:ext cx="3217317" cy="892770"/>
          </a:xfrm>
          <a:custGeom>
            <a:avLst/>
            <a:gdLst/>
            <a:ahLst/>
            <a:cxnLst/>
            <a:rect l="l" t="t" r="r" b="b"/>
            <a:pathLst>
              <a:path w="3217317" h="89277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115717" y="0"/>
                </a:lnTo>
                <a:arcTo hR="101600" wR="101600" stAng="16200000" swAng="5400000"/>
                <a:lnTo>
                  <a:pt x="3217317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30" name="Text 28"/>
          <p:cNvSpPr/>
          <p:nvPr/>
        </p:nvSpPr>
        <p:spPr>
          <a:xfrm>
            <a:off x="8314283" y="3901331"/>
            <a:ext cx="2999892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 sonrası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314283" y="4223891"/>
            <a:ext cx="2999892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Yama, DLC, sezon, topluluk; live ops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12800" y="4844901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Oyunda da en kritik aşama ön üretimdir: fikrin işlemediğini prototipte görmek, üretimin ortasında görmekten çok daha ucuzdur.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Süreçteki temel terimler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GDD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tasarım belgesi; konsept aşamasında hazırlanır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Prototip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Güzel görünmesi gerekmeyen, çekirdek eğlenceyi test eden basit sürüm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Dikey dilim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Küçük ama nihai kaliteye yakın bölüm; yatırımcı ve yayıncıya gösterilir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258145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258145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Alfa / beta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8499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Alfa: ilk oynanabilir ama eksik hâl. Beta: özellikler tamam, hata ayıklanıyor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258145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258145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Yama ve live ops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849936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 sonrası düzeltme, yeni içerik, sezonluk etkinlik: hizmet olarak oyun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258145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258145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512145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motorları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849936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Unity, Unreal Engine, Godot: grafik, fizik, ses altyapısı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Geliştirici, yayıncı ve dağıtım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Geliştirici (developer)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Oyunu yapan ekip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Yayıncı (publisher)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Finansman, pazarlama ve dağıtımı üstlenen şirket; bağımsız ekipler kendileri de yayımlayabilir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Dağıtım platformları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Steam, Epic Games Store, PlayStation Store, App Store, Google Play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3334345"/>
            <a:ext cx="10883392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Motorların erişilebilir olması, küçük ekiplerin bile oyun yapabilmesinin başlıca nedenidir.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3.2 Ekip ve roller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Yapımcı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Proje yönetimi, bütçe, takvim, koordinasyon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tasarımcısı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Kurallar, mekanikler, deneyim; sistem, seviye, anlatı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Programcı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Oynanış kodu, yapay zekâ, grafik, ağ, araçlar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Sanat ekibi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Sanat yönetmeni, konsept, 2B/3B, karakter, çevre, animatör, UI/UX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Ses ekibi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Ses tasarımcısı, besteci, seslendirme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00097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00097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QA test uzmanları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592761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Hataları bulur ve raporlar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12800" y="4564311"/>
            <a:ext cx="10566400" cy="1064865"/>
          </a:xfrm>
          <a:prstGeom prst="roundRect">
            <a:avLst>
              <a:gd name="adj" fmla="val 9541"/>
            </a:avLst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812800" y="4564311"/>
            <a:ext cx="10566400" cy="1064865"/>
          </a:xfrm>
          <a:custGeom>
            <a:avLst/>
            <a:gdLst/>
            <a:ahLst/>
            <a:cxnLst/>
            <a:rect l="l" t="t" r="r" b="b"/>
            <a:pathLst>
              <a:path w="10566400" h="10648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0464800" y="0"/>
                </a:lnTo>
                <a:arcTo hR="101600" wR="101600" stAng="16200000" swAng="5400000"/>
                <a:lnTo>
                  <a:pt x="10566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9" name="Text 27"/>
          <p:cNvSpPr/>
          <p:nvPr/>
        </p:nvSpPr>
        <p:spPr>
          <a:xfrm>
            <a:off x="1016000" y="4818311"/>
            <a:ext cx="104648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Pazarlama, halkla ilişkiler ve topluluk yönetimi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016000" y="5168801"/>
            <a:ext cx="104648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Tanıtım, medya ve influencer ilişkileri, oyuncu toplulukları, kriz yönetimi. Sizin alanınıza en yakın rol.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698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3.3 Sanat yönü ve görsel stil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1201"/>
            <a:ext cx="10883392" cy="590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33"/>
              </a:lnSpc>
              <a:buNone/>
            </a:pPr>
            <a:r>
              <a:rPr lang="en-US" sz="1595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Sanat yönetmeni</a:t>
            </a:r>
            <a:r>
              <a:rPr lang="en-US" sz="1595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, karakter, çevre, arayüz, renk, ışık ve efektin tutarlı bir bütün olmasını sağlar. Stil; bütçeyi, ekip büyüklüğünü, hedef kitleyi ve duyguyu da etkiler.</a:t>
            </a:r>
            <a:endParaRPr lang="en-US" sz="1595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30797"/>
            <a:ext cx="3403600" cy="1301105"/>
          </a:xfrm>
          <a:prstGeom prst="roundRect">
            <a:avLst>
              <a:gd name="adj" fmla="val 7809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30797"/>
            <a:ext cx="3403600" cy="1301105"/>
          </a:xfrm>
          <a:custGeom>
            <a:avLst/>
            <a:gdLst/>
            <a:ahLst/>
            <a:cxnLst/>
            <a:rect l="l" t="t" r="r" b="b"/>
            <a:pathLst>
              <a:path w="3403600" h="13011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584797"/>
            <a:ext cx="3087116" cy="296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Piksel sanatı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919710"/>
            <a:ext cx="3087116" cy="534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12"/>
              </a:lnSpc>
              <a:buNone/>
            </a:pPr>
            <a:r>
              <a:rPr lang="en-US" sz="149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Sade, düşük bütçe, güçlü kimlik: Celeste</a:t>
            </a:r>
            <a:endParaRPr lang="en-US" sz="1491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330797"/>
            <a:ext cx="3403600" cy="1301105"/>
          </a:xfrm>
          <a:prstGeom prst="roundRect">
            <a:avLst>
              <a:gd name="adj" fmla="val 7809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330797"/>
            <a:ext cx="3403600" cy="1301105"/>
          </a:xfrm>
          <a:custGeom>
            <a:avLst/>
            <a:gdLst/>
            <a:ahLst/>
            <a:cxnLst/>
            <a:rect l="l" t="t" r="r" b="b"/>
            <a:pathLst>
              <a:path w="3403600" h="13011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584797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Düşük poligon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922588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Az yüzeyli, sade geometrik 3B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330797"/>
            <a:ext cx="3403600" cy="1301105"/>
          </a:xfrm>
          <a:prstGeom prst="roundRect">
            <a:avLst>
              <a:gd name="adj" fmla="val 7809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330797"/>
            <a:ext cx="3403600" cy="1301105"/>
          </a:xfrm>
          <a:custGeom>
            <a:avLst/>
            <a:gdLst/>
            <a:ahLst/>
            <a:cxnLst/>
            <a:rect l="l" t="t" r="r" b="b"/>
            <a:pathLst>
              <a:path w="3403600" h="13011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584797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El çizimi, 2B stilize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922588"/>
            <a:ext cx="3087116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Hollow Knight, Cuphead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12800" y="3809702"/>
            <a:ext cx="3403600" cy="1301105"/>
          </a:xfrm>
          <a:prstGeom prst="roundRect">
            <a:avLst>
              <a:gd name="adj" fmla="val 7809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2800" y="3809702"/>
            <a:ext cx="3403600" cy="1301105"/>
          </a:xfrm>
          <a:custGeom>
            <a:avLst/>
            <a:gdLst/>
            <a:ahLst/>
            <a:cxnLst/>
            <a:rect l="l" t="t" r="r" b="b"/>
            <a:pathLst>
              <a:path w="3403600" h="13011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8" name="Text 16"/>
          <p:cNvSpPr/>
          <p:nvPr/>
        </p:nvSpPr>
        <p:spPr>
          <a:xfrm>
            <a:off x="1016000" y="4063702"/>
            <a:ext cx="3087116" cy="296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Stilize 3B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16000" y="4398615"/>
            <a:ext cx="3087116" cy="534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12"/>
              </a:lnSpc>
              <a:buNone/>
            </a:pPr>
            <a:r>
              <a:rPr lang="en-US" sz="149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Gerçekçi değil, güçlü kimlik: Fortnite, Minecraft</a:t>
            </a:r>
            <a:endParaRPr lang="en-US" sz="1491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394200" y="3809702"/>
            <a:ext cx="3403600" cy="1301105"/>
          </a:xfrm>
          <a:prstGeom prst="roundRect">
            <a:avLst>
              <a:gd name="adj" fmla="val 7809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4394200" y="3809702"/>
            <a:ext cx="3403600" cy="1301105"/>
          </a:xfrm>
          <a:custGeom>
            <a:avLst/>
            <a:gdLst/>
            <a:ahLst/>
            <a:cxnLst/>
            <a:rect l="l" t="t" r="r" b="b"/>
            <a:pathLst>
              <a:path w="3403600" h="130110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2" name="Text 20"/>
          <p:cNvSpPr/>
          <p:nvPr/>
        </p:nvSpPr>
        <p:spPr>
          <a:xfrm>
            <a:off x="4597400" y="4063702"/>
            <a:ext cx="3087116" cy="2968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Fotogerçekçi 3B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97400" y="4398615"/>
            <a:ext cx="3087116" cy="5343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12"/>
              </a:lnSpc>
              <a:buNone/>
            </a:pPr>
            <a:r>
              <a:rPr lang="en-US" sz="149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Yüksek bütçe, büyük ekip: Red Dead Redemption 2</a:t>
            </a:r>
            <a:endParaRPr lang="en-US" sz="1491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12800" y="5364807"/>
            <a:ext cx="10883392" cy="5025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84"/>
              </a:lnSpc>
              <a:buNone/>
            </a:pPr>
            <a:r>
              <a:rPr lang="en-US" sz="1396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Araçlar: konsept çizimleri, mood board, stil rehberi. Görsel kimlik; tanıtım, logo, mağaza sayfası ve sosyal medyada markanın görsel kimliğine dönüşür.</a:t>
            </a:r>
            <a:endParaRPr lang="en-US" sz="1396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3.4 Karakter tasarımı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Oyuncunun yönettiği karakter </a:t>
            </a:r>
            <a:r>
              <a:rPr lang="en-US" sz="15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avatar</a:t>
            </a: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; oyunun yönettikleri </a:t>
            </a:r>
            <a:r>
              <a:rPr lang="en-US" sz="15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NPC</a:t>
            </a: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. İlkeler: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034530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034530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Silüet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6009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Siyah gölgesinden tanınmalı: Mario, Pac-Man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034530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034530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Şekil dili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6009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Daire dostane, kare güvenilir, üçgen dinamik ve tehlikeli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034530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034530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Renk paleti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6009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Rolü ve duyguyu belirtir, karakteri çevreden ayırır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12800" y="3427611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2800" y="3427611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8" name="Text 16"/>
          <p:cNvSpPr/>
          <p:nvPr/>
        </p:nvSpPr>
        <p:spPr>
          <a:xfrm>
            <a:off x="1016000" y="368161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Orantılar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16000" y="3994001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Gerçekçi, karikatürize ya da çok sevimli tarz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394200" y="3427611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4394200" y="3427611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2" name="Text 20"/>
          <p:cNvSpPr/>
          <p:nvPr/>
        </p:nvSpPr>
        <p:spPr>
          <a:xfrm>
            <a:off x="4597400" y="368161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Kişilik ve hikâye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97400" y="3994001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Arka plan, motivasyon, kıyafet ve duruşla ipuçları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975600" y="3427611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7975600" y="3427611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6" name="Text 24"/>
          <p:cNvSpPr/>
          <p:nvPr/>
        </p:nvSpPr>
        <p:spPr>
          <a:xfrm>
            <a:off x="8178800" y="368161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İşlevsellik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78800" y="3994001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Kamera mesafesine göre ayrıntı; hareket etmesi kolay olmalı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Karakter: süreç, temsil ve marka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2298700" cy="892770"/>
          </a:xfrm>
          <a:prstGeom prst="roundRect">
            <a:avLst>
              <a:gd name="adj" fmla="val 1138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2298700" cy="892770"/>
          </a:xfrm>
          <a:custGeom>
            <a:avLst/>
            <a:gdLst/>
            <a:ahLst/>
            <a:cxnLst/>
            <a:rect l="l" t="t" r="r" b="b"/>
            <a:pathLst>
              <a:path w="2298700" h="89277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197100" y="0"/>
                </a:lnTo>
                <a:arcTo hR="101600" wR="101600" stAng="16200000" swAng="5400000"/>
                <a:lnTo>
                  <a:pt x="22987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965200" y="1717030"/>
            <a:ext cx="205371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Fikir, araştırma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65200" y="2039590"/>
            <a:ext cx="2053717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Kaba eskizler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0" y="1764655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568700" y="1513830"/>
            <a:ext cx="2298700" cy="892770"/>
          </a:xfrm>
          <a:prstGeom prst="roundRect">
            <a:avLst>
              <a:gd name="adj" fmla="val 11380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3568700" y="1513830"/>
            <a:ext cx="2298700" cy="892770"/>
          </a:xfrm>
          <a:custGeom>
            <a:avLst/>
            <a:gdLst/>
            <a:ahLst/>
            <a:cxnLst/>
            <a:rect l="l" t="t" r="r" b="b"/>
            <a:pathLst>
              <a:path w="2298700" h="89277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197100" y="0"/>
                </a:lnTo>
                <a:arcTo hR="101600" wR="101600" stAng="16200000" swAng="5400000"/>
                <a:lnTo>
                  <a:pt x="22987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3721100" y="1717030"/>
            <a:ext cx="2146300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Silüet denemeleri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21100" y="2039590"/>
            <a:ext cx="2053717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Ayrıntılı çizim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956300" y="1764655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24600" y="1513830"/>
            <a:ext cx="2298700" cy="892770"/>
          </a:xfrm>
          <a:prstGeom prst="roundRect">
            <a:avLst>
              <a:gd name="adj" fmla="val 11380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6324600" y="1513830"/>
            <a:ext cx="2298700" cy="892770"/>
          </a:xfrm>
          <a:custGeom>
            <a:avLst/>
            <a:gdLst/>
            <a:ahLst/>
            <a:cxnLst/>
            <a:rect l="l" t="t" r="r" b="b"/>
            <a:pathLst>
              <a:path w="2298700" h="89277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197100" y="0"/>
                </a:lnTo>
                <a:arcTo hR="101600" wR="101600" stAng="16200000" swAng="5400000"/>
                <a:lnTo>
                  <a:pt x="22987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5" name="Text 13"/>
          <p:cNvSpPr/>
          <p:nvPr/>
        </p:nvSpPr>
        <p:spPr>
          <a:xfrm>
            <a:off x="6477000" y="1717030"/>
            <a:ext cx="205371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Model sayfası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477000" y="2039590"/>
            <a:ext cx="2146300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Ön, yan, arka, yüz ifadeleri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712200" y="1764655"/>
            <a:ext cx="33528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080"/>
              </a:lnSpc>
              <a:buNone/>
            </a:pPr>
            <a:r>
              <a:rPr lang="en-US" sz="22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→</a:t>
            </a:r>
            <a:endParaRPr lang="en-US" sz="2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080500" y="1513830"/>
            <a:ext cx="2298700" cy="892770"/>
          </a:xfrm>
          <a:prstGeom prst="roundRect">
            <a:avLst>
              <a:gd name="adj" fmla="val 11380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9080500" y="1513830"/>
            <a:ext cx="2298700" cy="892770"/>
          </a:xfrm>
          <a:custGeom>
            <a:avLst/>
            <a:gdLst/>
            <a:ahLst/>
            <a:cxnLst/>
            <a:rect l="l" t="t" r="r" b="b"/>
            <a:pathLst>
              <a:path w="2298700" h="89277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197100" y="0"/>
                </a:lnTo>
                <a:arcTo hR="101600" wR="101600" stAng="16200000" swAng="5400000"/>
                <a:lnTo>
                  <a:pt x="22987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20" name="Text 18"/>
          <p:cNvSpPr/>
          <p:nvPr/>
        </p:nvSpPr>
        <p:spPr>
          <a:xfrm>
            <a:off x="9232900" y="1717030"/>
            <a:ext cx="2053717" cy="284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3B model, rig</a:t>
            </a:r>
            <a:endParaRPr lang="en-US" sz="17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232900" y="2039590"/>
            <a:ext cx="2053717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Animasyon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12800" y="266060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812800" y="266060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4" name="Text 22"/>
          <p:cNvSpPr/>
          <p:nvPr/>
        </p:nvSpPr>
        <p:spPr>
          <a:xfrm>
            <a:off x="1016000" y="291460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Temsil ve çeşitlilik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016000" y="3252391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Karakterlerin kimler olduğu, nasıl gösterildiği ve hangi klişelere dayandığı tartışılır; markanın itibarını ilgilendirir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184900" y="2660600"/>
            <a:ext cx="51943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7" name="Shape 25"/>
          <p:cNvSpPr/>
          <p:nvPr/>
        </p:nvSpPr>
        <p:spPr>
          <a:xfrm>
            <a:off x="6184900" y="2660600"/>
            <a:ext cx="5194300" cy="1566515"/>
          </a:xfrm>
          <a:custGeom>
            <a:avLst/>
            <a:gdLst/>
            <a:ahLst/>
            <a:cxnLst/>
            <a:rect l="l" t="t" r="r" b="b"/>
            <a:pathLst>
              <a:path w="51943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8" name="Text 26"/>
          <p:cNvSpPr/>
          <p:nvPr/>
        </p:nvSpPr>
        <p:spPr>
          <a:xfrm>
            <a:off x="6388100" y="291460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Marka varlığı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388100" y="3252391"/>
            <a:ext cx="4931537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Mario, Pikachu, Lara Croft: ürün, film, lisans ve reklamda da yer alır; tasarım aynı zamanda ticari ve iletişim kararıdır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3.5 Çevre (mekân) tasarımı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Seviye tasarımı</a:t>
            </a: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: oyuncunun nasıl ilerleyeceği, hangi engellerle hangi sırada karşılaşacağı. </a:t>
            </a:r>
            <a:r>
              <a:rPr lang="en-US" sz="15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Çevre sanatı</a:t>
            </a: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: mekânın görünüşü ve atmosferi.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01230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01230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5552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Oyuncuyu yönlendirme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867620"/>
            <a:ext cx="3200400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Yazı yerine ışık, renk, mimari çizgi, yol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301230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301230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5552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Ölçek ve atmosfer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8676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Büyüklük, ışık, renk, ses: korku, huzur, merak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301230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301230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5552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Dünya kurma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867620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Tarihçe, kültür, kural; tutarlılık inandırıcılık katar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12800" y="3694311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2800" y="3694311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8" name="Text 16"/>
          <p:cNvSpPr/>
          <p:nvPr/>
        </p:nvSpPr>
        <p:spPr>
          <a:xfrm>
            <a:off x="1016000" y="394831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Çevresel hikâye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16000" y="4260701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Dağınık oda, terk edilmiş kamp, duvar yazıları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394200" y="3694311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21" name="Shape 19"/>
          <p:cNvSpPr/>
          <p:nvPr/>
        </p:nvSpPr>
        <p:spPr>
          <a:xfrm>
            <a:off x="4394200" y="3694311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2" name="Text 20"/>
          <p:cNvSpPr/>
          <p:nvPr/>
        </p:nvSpPr>
        <p:spPr>
          <a:xfrm>
            <a:off x="4597400" y="394831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Modüler tasarım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97400" y="4260701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Yeniden kullanılan asset parçaları; maliyet ve zaman azalır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975600" y="3694311"/>
            <a:ext cx="3403600" cy="1215281"/>
          </a:xfrm>
          <a:prstGeom prst="roundRect">
            <a:avLst>
              <a:gd name="adj" fmla="val 8360"/>
            </a:avLst>
          </a:prstGeom>
          <a:solidFill>
            <a:srgbClr val="FFFFFF"/>
          </a:solidFill>
          <a:ln/>
        </p:spPr>
      </p:sp>
      <p:sp>
        <p:nvSpPr>
          <p:cNvPr id="25" name="Shape 23"/>
          <p:cNvSpPr/>
          <p:nvPr/>
        </p:nvSpPr>
        <p:spPr>
          <a:xfrm>
            <a:off x="7975600" y="3694311"/>
            <a:ext cx="3403600" cy="1215281"/>
          </a:xfrm>
          <a:custGeom>
            <a:avLst/>
            <a:gdLst/>
            <a:ahLst/>
            <a:cxnLst/>
            <a:rect l="l" t="t" r="r" b="b"/>
            <a:pathLst>
              <a:path w="3403600" h="121528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6" name="Text 24"/>
          <p:cNvSpPr/>
          <p:nvPr/>
        </p:nvSpPr>
        <p:spPr>
          <a:xfrm>
            <a:off x="8178800" y="3948311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Oynanışa hizmet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78800" y="4260701"/>
            <a:ext cx="3087116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Saklanma noktası, engel, kestirme, çatışma alanı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Çevre: ilham ve yapı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2097980"/>
          </a:xfrm>
          <a:prstGeom prst="roundRect">
            <a:avLst>
              <a:gd name="adj" fmla="val 484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2097980"/>
          </a:xfrm>
          <a:custGeom>
            <a:avLst/>
            <a:gdLst/>
            <a:ahLst/>
            <a:cxnLst/>
            <a:rect l="l" t="t" r="r" b="b"/>
            <a:pathLst>
              <a:path w="3403600" h="209798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573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Gerçek mekânlardan ilham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379911"/>
            <a:ext cx="3087116" cy="1054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Assassin's Creed Revelations (2011), 16. yüzyıl İstanbul'unu tanıtır; kültürel miras ve turizm iletişimi için ilginç bir alan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2097980"/>
          </a:xfrm>
          <a:prstGeom prst="roundRect">
            <a:avLst>
              <a:gd name="adj" fmla="val 484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2097980"/>
          </a:xfrm>
          <a:custGeom>
            <a:avLst/>
            <a:gdLst/>
            <a:ahLst/>
            <a:cxnLst/>
            <a:rect l="l" t="t" r="r" b="b"/>
            <a:pathLst>
              <a:path w="3403600" h="209798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Açık dünya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Oyuncunun özgürce gezdiği geniş harita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2097980"/>
          </a:xfrm>
          <a:prstGeom prst="roundRect">
            <a:avLst>
              <a:gd name="adj" fmla="val 484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2097980"/>
          </a:xfrm>
          <a:custGeom>
            <a:avLst/>
            <a:gdLst/>
            <a:ahLst/>
            <a:cxnLst/>
            <a:rect l="l" t="t" r="r" b="b"/>
            <a:pathLst>
              <a:path w="3403600" h="209798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Doğrusal (linear)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200400" cy="282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Oyuncuyu belirli bir rotada ilerletir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3.6 Oyunda animasyon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Film animasyonunda her hareket önceden belirlenir. Oyunda animasyon </a:t>
            </a:r>
            <a:r>
              <a:rPr lang="en-US" sz="16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etkileşimlidir</a:t>
            </a: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: oyuncunun girdisine </a:t>
            </a:r>
            <a:r>
              <a:rPr lang="en-US" sz="16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anında</a:t>
            </a:r>
            <a:r>
              <a:rPr lang="en-US" sz="16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tepki vermelidir; bu yüzden animatör çok sayıda kısa animasyon hazırlar.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336750"/>
            <a:ext cx="2508250" cy="1639491"/>
          </a:xfrm>
          <a:prstGeom prst="roundRect">
            <a:avLst>
              <a:gd name="adj" fmla="val 6197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336750"/>
            <a:ext cx="2508250" cy="1639491"/>
          </a:xfrm>
          <a:custGeom>
            <a:avLst/>
            <a:gdLst/>
            <a:ahLst/>
            <a:cxnLst/>
            <a:rect l="l" t="t" r="r" b="b"/>
            <a:pathLst>
              <a:path w="2508250" h="163949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590750"/>
            <a:ext cx="2164906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Kısa, döngüsel hareketler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3129211"/>
            <a:ext cx="2164906" cy="6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Idle, yürüme, koşma, zıplama, saldırma, hasar, ölme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498850" y="2336750"/>
            <a:ext cx="2508250" cy="1639491"/>
          </a:xfrm>
          <a:prstGeom prst="roundRect">
            <a:avLst>
              <a:gd name="adj" fmla="val 6197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3498850" y="2336750"/>
            <a:ext cx="2508250" cy="1639491"/>
          </a:xfrm>
          <a:custGeom>
            <a:avLst/>
            <a:gdLst/>
            <a:ahLst/>
            <a:cxnLst/>
            <a:rect l="l" t="t" r="r" b="b"/>
            <a:pathLst>
              <a:path w="2508250" h="163949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3702050" y="2590750"/>
            <a:ext cx="2164906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Geçişler ve karıştırma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02050" y="3129211"/>
            <a:ext cx="2164906" cy="6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Hareketlerin yumuşak bağlanması; animasyon durum makinesi yönetir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84900" y="2336750"/>
            <a:ext cx="2508250" cy="1639491"/>
          </a:xfrm>
          <a:prstGeom prst="roundRect">
            <a:avLst>
              <a:gd name="adj" fmla="val 6197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6184900" y="2336750"/>
            <a:ext cx="2508250" cy="1639491"/>
          </a:xfrm>
          <a:custGeom>
            <a:avLst/>
            <a:gdLst/>
            <a:ahLst/>
            <a:cxnLst/>
            <a:rect l="l" t="t" r="r" b="b"/>
            <a:pathLst>
              <a:path w="2508250" h="163949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6388100" y="259075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Tepkisellik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388100" y="2885380"/>
            <a:ext cx="2164906" cy="883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 ilkeden hazırlık gibi ilkeler kısaltılır: güzel görünmek ile hızlı hissettirmek arasında denge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870950" y="2336750"/>
            <a:ext cx="2508250" cy="1639491"/>
          </a:xfrm>
          <a:prstGeom prst="roundRect">
            <a:avLst>
              <a:gd name="adj" fmla="val 6197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870950" y="2336750"/>
            <a:ext cx="2508250" cy="1639491"/>
          </a:xfrm>
          <a:custGeom>
            <a:avLst/>
            <a:gdLst/>
            <a:ahLst/>
            <a:cxnLst/>
            <a:rect l="l" t="t" r="r" b="b"/>
            <a:pathLst>
              <a:path w="2508250" h="163949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2406650" y="0"/>
                </a:lnTo>
                <a:arcTo hR="101600" wR="101600" stAng="16200000" swAng="5400000"/>
                <a:lnTo>
                  <a:pt x="250825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8" name="Text 16"/>
          <p:cNvSpPr/>
          <p:nvPr/>
        </p:nvSpPr>
        <p:spPr>
          <a:xfrm>
            <a:off x="9074150" y="2590750"/>
            <a:ext cx="2164906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Game feel, juice</a:t>
            </a:r>
            <a:endParaRPr lang="en-US" sz="16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074150" y="2885380"/>
            <a:ext cx="2164906" cy="6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Ekran sarsıntısı, toz, kıvılcım, ses, titreşim oyunu tatmin edici kılar</a:t>
            </a:r>
            <a:endParaRPr lang="en-US" sz="13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animasyonu: teknikler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2B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Sprite animasyonu (sprite sheet) ve iskelet animasyonu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3B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Rig ile hareket; elle animasyon ya da hareket yakalama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1309340"/>
          </a:xfrm>
          <a:prstGeom prst="roundRect">
            <a:avLst>
              <a:gd name="adj" fmla="val 776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1309340"/>
          </a:xfrm>
          <a:custGeom>
            <a:avLst/>
            <a:gdLst/>
            <a:ahLst/>
            <a:cxnLst/>
            <a:rect l="l" t="t" r="r" b="b"/>
            <a:pathLst>
              <a:path w="3403600" h="13093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Prosedürel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Hareket fizik kurallarıyla hesaplanır: ragdoll, saç, kumaş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00097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00097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Parçacık efektleri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Duman, ateş, yağmur, patlama: atmosfer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394200" y="300097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0" name="Shape 18"/>
          <p:cNvSpPr/>
          <p:nvPr/>
        </p:nvSpPr>
        <p:spPr>
          <a:xfrm>
            <a:off x="4394200" y="300097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21" name="Text 19"/>
          <p:cNvSpPr/>
          <p:nvPr/>
        </p:nvSpPr>
        <p:spPr>
          <a:xfrm>
            <a:off x="45974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 sahneler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7400" y="3592761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Sinematik: önceden render edilmiş ya da motorda gerçek zamanlı; film animasyonuna yakın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7975600" y="3000970"/>
            <a:ext cx="3403600" cy="1566515"/>
          </a:xfrm>
          <a:prstGeom prst="roundRect">
            <a:avLst>
              <a:gd name="adj" fmla="val 6486"/>
            </a:avLst>
          </a:prstGeom>
          <a:solidFill>
            <a:srgbClr val="FFFFFF"/>
          </a:solidFill>
          <a:ln/>
        </p:spPr>
      </p:sp>
      <p:sp>
        <p:nvSpPr>
          <p:cNvPr id="24" name="Shape 22"/>
          <p:cNvSpPr/>
          <p:nvPr/>
        </p:nvSpPr>
        <p:spPr>
          <a:xfrm>
            <a:off x="7975600" y="3000970"/>
            <a:ext cx="3403600" cy="1566515"/>
          </a:xfrm>
          <a:custGeom>
            <a:avLst/>
            <a:gdLst/>
            <a:ahLst/>
            <a:cxnLst/>
            <a:rect l="l" t="t" r="r" b="b"/>
            <a:pathLst>
              <a:path w="3403600" h="156651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25" name="Text 23"/>
          <p:cNvSpPr/>
          <p:nvPr/>
        </p:nvSpPr>
        <p:spPr>
          <a:xfrm>
            <a:off x="8178800" y="325497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Arayüz animasyonları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178800" y="3592761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Menü geçişi, düğme tepkisi, puan ve ödül animasyonu: geri bildirim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2800" y="4821486"/>
            <a:ext cx="10883392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Oyunda animasyon yalnızca görsellik için değil, oyuncuyla iletişim için vardır: saldırı öncesi hareket ya da parlayan nesne ne yapması gerektiğini söyler.</a:t>
            </a:r>
            <a:endParaRPr lang="en-US" sz="14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3.7 Oyun, iletişim ve halkla ilişkiler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12800" y="151383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Oyunlar artık yalnızca eğlence ürünü değil, bir </a:t>
            </a:r>
            <a:r>
              <a:rPr lang="en-US" sz="1500" b="1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iletişim ortamıdır</a:t>
            </a: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812800" y="2034530"/>
            <a:ext cx="3403600" cy="1660971"/>
          </a:xfrm>
          <a:prstGeom prst="roundRect">
            <a:avLst>
              <a:gd name="adj" fmla="val 6117"/>
            </a:avLst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812800" y="2034530"/>
            <a:ext cx="3403600" cy="1660971"/>
          </a:xfrm>
          <a:custGeom>
            <a:avLst/>
            <a:gdLst/>
            <a:ahLst/>
            <a:cxnLst/>
            <a:rect l="l" t="t" r="r" b="b"/>
            <a:pathLst>
              <a:path w="3403600" h="166097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6" name="Text 4"/>
          <p:cNvSpPr/>
          <p:nvPr/>
        </p:nvSpPr>
        <p:spPr>
          <a:xfrm>
            <a:off x="10160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Pazarlama ve iletişim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16000" y="2600920"/>
            <a:ext cx="3087116" cy="916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Fragman, demo, erken erişim, fuarlar (Gamescom, Tokyo Game Show), influencer iş birlikleri, Discord; wishlist sayısı ilgi göstergesi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94200" y="2034530"/>
            <a:ext cx="3403600" cy="1660971"/>
          </a:xfrm>
          <a:prstGeom prst="roundRect">
            <a:avLst>
              <a:gd name="adj" fmla="val 6117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2034530"/>
            <a:ext cx="3403600" cy="1660971"/>
          </a:xfrm>
          <a:custGeom>
            <a:avLst/>
            <a:gdLst/>
            <a:ahLst/>
            <a:cxnLst/>
            <a:rect l="l" t="t" r="r" b="b"/>
            <a:pathLst>
              <a:path w="3403600" h="166097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10" name="Text 8"/>
          <p:cNvSpPr/>
          <p:nvPr/>
        </p:nvSpPr>
        <p:spPr>
          <a:xfrm>
            <a:off x="45974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Topluluk ve kriz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597400" y="2600920"/>
            <a:ext cx="3087116" cy="916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Hatalı lansman ya da tartışmalı güncelleme review bombing doğurabilir; şeffaflık, açık yama notları, düzenli diyalog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975600" y="2034530"/>
            <a:ext cx="3403600" cy="1660971"/>
          </a:xfrm>
          <a:prstGeom prst="roundRect">
            <a:avLst>
              <a:gd name="adj" fmla="val 6117"/>
            </a:avLst>
          </a:prstGeom>
          <a:solidFill>
            <a:srgbClr val="FFFFFF"/>
          </a:solidFill>
          <a:ln/>
        </p:spPr>
      </p:sp>
      <p:sp>
        <p:nvSpPr>
          <p:cNvPr id="13" name="Shape 11"/>
          <p:cNvSpPr/>
          <p:nvPr/>
        </p:nvSpPr>
        <p:spPr>
          <a:xfrm>
            <a:off x="7975600" y="2034530"/>
            <a:ext cx="3403600" cy="1660971"/>
          </a:xfrm>
          <a:custGeom>
            <a:avLst/>
            <a:gdLst/>
            <a:ahLst/>
            <a:cxnLst/>
            <a:rect l="l" t="t" r="r" b="b"/>
            <a:pathLst>
              <a:path w="3403600" h="1660971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4" name="Text 12"/>
          <p:cNvSpPr/>
          <p:nvPr/>
        </p:nvSpPr>
        <p:spPr>
          <a:xfrm>
            <a:off x="8178800" y="22885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Markalar ve oyunlar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78800" y="2600920"/>
            <a:ext cx="3087116" cy="916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 içi reklam, ürün yerleştirme, Fortnite konserleri, Roblox mekânları, e-spor sponsorluğu. Soru: gerçek uyum var mı, zorlama reklam mı?</a:t>
            </a:r>
            <a:endParaRPr lang="en-US" sz="135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İletişim: oyunlaştırma, ciddi oyun, etik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3403600" cy="2080865"/>
          </a:xfrm>
          <a:prstGeom prst="roundRect">
            <a:avLst>
              <a:gd name="adj" fmla="val 4883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3403600" cy="2080865"/>
          </a:xfrm>
          <a:custGeom>
            <a:avLst/>
            <a:gdLst/>
            <a:ahLst/>
            <a:cxnLst/>
            <a:rect l="l" t="t" r="r" b="b"/>
            <a:pathLst>
              <a:path w="3403600" h="20808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Oyunlaştırma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05620"/>
            <a:ext cx="3087116" cy="796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Sadakat programı, kampanya, eğitimde puan, rozet, seviye, liderlik tablosu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94200" y="1513830"/>
            <a:ext cx="3403600" cy="2080865"/>
          </a:xfrm>
          <a:prstGeom prst="roundRect">
            <a:avLst>
              <a:gd name="adj" fmla="val 4883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394200" y="1513830"/>
            <a:ext cx="3403600" cy="2080865"/>
          </a:xfrm>
          <a:custGeom>
            <a:avLst/>
            <a:gdLst/>
            <a:ahLst/>
            <a:cxnLst/>
            <a:rect l="l" t="t" r="r" b="b"/>
            <a:pathLst>
              <a:path w="3403600" h="20808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45974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Ciddi oyunlar ve eğitim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597400" y="2105620"/>
            <a:ext cx="3087116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Çalışan eğitimi, toplumu bilinçlendirme, bir konuyu anlatma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75600" y="1513830"/>
            <a:ext cx="3403600" cy="2080865"/>
          </a:xfrm>
          <a:prstGeom prst="roundRect">
            <a:avLst>
              <a:gd name="adj" fmla="val 488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7975600" y="1513830"/>
            <a:ext cx="3403600" cy="2080865"/>
          </a:xfrm>
          <a:custGeom>
            <a:avLst/>
            <a:gdLst/>
            <a:ahLst/>
            <a:cxnLst/>
            <a:rect l="l" t="t" r="r" b="b"/>
            <a:pathLst>
              <a:path w="3403600" h="2080865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3302000" y="0"/>
                </a:lnTo>
                <a:arcTo hR="101600" wR="101600" stAng="16200000" swAng="5400000"/>
                <a:lnTo>
                  <a:pt x="34036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8178800" y="1767830"/>
            <a:ext cx="3087116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Etik ve sorumluluk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78800" y="2105620"/>
            <a:ext cx="3087116" cy="1311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Çocukların korunması, yaş sınıflandırması, şiddet, bağımlılık tartışması, kişisel veri, ödül kutuları, çevrim içi taciz, zararlı topluluk davranışı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2800" y="3848695"/>
            <a:ext cx="105664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2800" y="3848695"/>
            <a:ext cx="10566400" cy="1322040"/>
          </a:xfrm>
          <a:custGeom>
            <a:avLst/>
            <a:gdLst/>
            <a:ahLst/>
            <a:cxnLst/>
            <a:rect l="l" t="t" r="r" b="b"/>
            <a:pathLst>
              <a:path w="105664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10464800" y="0"/>
                </a:lnTo>
                <a:arcTo hR="101600" wR="101600" stAng="16200000" swAng="5400000"/>
                <a:lnTo>
                  <a:pt x="105664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17" name="Text 15"/>
          <p:cNvSpPr/>
          <p:nvPr/>
        </p:nvSpPr>
        <p:spPr>
          <a:xfrm>
            <a:off x="1016000" y="4102695"/>
            <a:ext cx="10464800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oyunla çalışırken sorulacaklar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016000" y="4453186"/>
            <a:ext cx="1046480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Hedef kitle kim, hangi platformda? Oyun marka mesajına neden uygun? Oyuncular nasıl karşılar? Başarı nasıl ölçülür? Riskler neler?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1D24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3.8 Bölüm 3 özeti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861616" y="1513830"/>
            <a:ext cx="10826956" cy="1825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05184" indent="-205184">
              <a:lnSpc>
                <a:spcPts val="2025"/>
              </a:lnSpc>
              <a:buSzPct val="100000"/>
              <a:buFontTx/>
              <a:buAutoNum type="arabicPeriod" startAt="1"/>
            </a:pPr>
            <a:r>
              <a:rPr lang="en-US" sz="15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Geliştirme: konsept, ön üretim, üretim, test, yayın, yayın sonrası; tekrarlı süreç, en kritik aşama ön üretim.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205184" indent="-205184">
              <a:lnSpc>
                <a:spcPts val="2025"/>
              </a:lnSpc>
              <a:buSzPct val="100000"/>
              <a:buFontTx/>
              <a:buAutoNum type="arabicPeriod" startAt="1"/>
            </a:pPr>
            <a:r>
              <a:rPr lang="en-US" sz="15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Ekip: yapımcı, tasarımcı, programcı, sanatçı, animatör, ses, QA ve pazarlama/topluluk.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205184" indent="-205184">
              <a:lnSpc>
                <a:spcPts val="2025"/>
              </a:lnSpc>
              <a:buSzPct val="100000"/>
              <a:buFontTx/>
              <a:buAutoNum type="arabicPeriod" startAt="1"/>
            </a:pPr>
            <a:r>
              <a:rPr lang="en-US" sz="15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Sanat yönü oyunun görsel kimliğini, kimlik de markasını oluşturur.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205184" indent="-205184">
              <a:lnSpc>
                <a:spcPts val="2025"/>
              </a:lnSpc>
              <a:buSzPct val="100000"/>
              <a:buFontTx/>
              <a:buAutoNum type="arabicPeriod" startAt="1"/>
            </a:pPr>
            <a:r>
              <a:rPr lang="en-US" sz="15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Karakter: silüet, şekil dili, renk, kişilik, işlevsellik; karakterler marka varlığıdır.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205184" indent="-205184">
              <a:lnSpc>
                <a:spcPts val="2025"/>
              </a:lnSpc>
              <a:buSzPct val="100000"/>
              <a:buFontTx/>
              <a:buAutoNum type="arabicPeriod" startAt="1"/>
            </a:pPr>
            <a:r>
              <a:rPr lang="en-US" sz="15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Çevre oyuncuyu yönlendirir, atmosfer yaratır, hikâye anlatır, oynanışa hizmet eder.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205184" indent="-205184">
              <a:lnSpc>
                <a:spcPts val="2025"/>
              </a:lnSpc>
              <a:buSzPct val="100000"/>
              <a:buFontTx/>
              <a:buAutoNum type="arabicPeriod" startAt="1"/>
            </a:pPr>
            <a:r>
              <a:rPr lang="en-US" sz="15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Oyunda animasyon etkileşimlidir; tepkisellik, game feel ve geri bildirim temel amaçtır.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  <a:p>
            <a:pPr algn="l" marL="205184" indent="-205184">
              <a:lnSpc>
                <a:spcPts val="2025"/>
              </a:lnSpc>
              <a:buSzPct val="100000"/>
              <a:buFontTx/>
              <a:buAutoNum type="arabicPeriod" startAt="1"/>
            </a:pPr>
            <a:r>
              <a:rPr lang="en-US" sz="1500" dirty="0">
                <a:solidFill>
                  <a:srgbClr val="FAF7F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Oyunlar; pazarlama, topluluk yönetimi, oyunlaştırma ve ciddi oyun alanlarında fırsat ve risk barındırır.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C9CED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AF7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3.9 Değerlendirme soruları</a:t>
            </a:r>
            <a:endParaRPr lang="en-US" sz="32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812800" y="151383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1383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D9531E"/>
          </a:solidFill>
          <a:ln/>
        </p:spPr>
      </p:sp>
      <p:sp>
        <p:nvSpPr>
          <p:cNvPr id="5" name="Text 3"/>
          <p:cNvSpPr/>
          <p:nvPr/>
        </p:nvSpPr>
        <p:spPr>
          <a:xfrm>
            <a:off x="10160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D9531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1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16000" y="21183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Geliştirme sürecini ana aşamalarıyla anlatın. Ön üretim neden kritiktir?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184900" y="151383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6184900" y="151383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2A6F97"/>
          </a:solidFill>
          <a:ln/>
        </p:spPr>
      </p:sp>
      <p:sp>
        <p:nvSpPr>
          <p:cNvPr id="9" name="Text 7"/>
          <p:cNvSpPr/>
          <p:nvPr/>
        </p:nvSpPr>
        <p:spPr>
          <a:xfrm>
            <a:off x="6388100" y="176783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A6F9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2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388100" y="2118320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Karakter tasarımının temel ilkelerini (silüet, şekil dili, renk, işlevsellik) tanıdığınız bir karakterle örnekleyin.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812800" y="301367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812800" y="301367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3D8B5F"/>
          </a:solidFill>
          <a:ln/>
        </p:spPr>
      </p:sp>
      <p:sp>
        <p:nvSpPr>
          <p:cNvPr id="13" name="Text 11"/>
          <p:cNvSpPr/>
          <p:nvPr/>
        </p:nvSpPr>
        <p:spPr>
          <a:xfrm>
            <a:off x="1016000" y="32676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3D8B5F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3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016000" y="36181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Oyunda animasyonun işlevlerini açıklayın. Film animasyonundan hangi yönlerden ayrılır?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184900" y="3013670"/>
            <a:ext cx="5194300" cy="1322040"/>
          </a:xfrm>
          <a:prstGeom prst="roundRect">
            <a:avLst>
              <a:gd name="adj" fmla="val 7685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84900" y="3013670"/>
            <a:ext cx="5194300" cy="1322040"/>
          </a:xfrm>
          <a:custGeom>
            <a:avLst/>
            <a:gdLst/>
            <a:ahLst/>
            <a:cxnLst/>
            <a:rect l="l" t="t" r="r" b="b"/>
            <a:pathLst>
              <a:path w="5194300" h="1322040">
                <a:moveTo>
                  <a:pt x="0" y="101600"/>
                </a:moveTo>
                <a:lnTo>
                  <a:pt x="0" y="101600"/>
                </a:lnTo>
                <a:arcTo hR="101600" wR="101600" stAng="10800000" swAng="5400000"/>
                <a:lnTo>
                  <a:pt x="5092700" y="0"/>
                </a:lnTo>
                <a:arcTo hR="101600" wR="101600" stAng="16200000" swAng="5400000"/>
                <a:lnTo>
                  <a:pt x="5194300" y="101600"/>
                </a:lnTo>
                <a:arcTo hR="50800" wR="101600" stAng="0" swAng="-5400000"/>
                <a:lnTo>
                  <a:pt x="101600" y="50800"/>
                </a:lnTo>
                <a:arcTo hR="50800" wR="101600" stAng="16200000" swAng="-5400000"/>
                <a:close/>
              </a:path>
            </a:pathLst>
          </a:custGeom>
          <a:solidFill>
            <a:srgbClr val="8A4FA0"/>
          </a:solidFill>
          <a:ln/>
        </p:spPr>
      </p:sp>
      <p:sp>
        <p:nvSpPr>
          <p:cNvPr id="17" name="Text 15"/>
          <p:cNvSpPr/>
          <p:nvPr/>
        </p:nvSpPr>
        <p:spPr>
          <a:xfrm>
            <a:off x="6388100" y="3267670"/>
            <a:ext cx="4931537" cy="299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8A4FA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Soru 4</a:t>
            </a:r>
            <a:endParaRPr lang="en-US" sz="18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388100" y="3618161"/>
            <a:ext cx="4931537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500" dirty="0">
                <a:solidFill>
                  <a:srgbClr val="1D24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Bir markanın oyunlar ve oyun toplulukları aracılığıyla iletişim yollarını örneklerle tartışın. Riskler nelerdir?</a:t>
            </a:r>
            <a:endParaRPr lang="en-US" sz="1500" dirty="0">
              <a:latin typeface="Georgia" charset="0"/>
              <a:ea typeface="Georgia" charset="0"/>
              <a:cs typeface="Georgia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12800" y="6238280"/>
            <a:ext cx="3085148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5B62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Bölüm 3 · Oyun Geliştirme ve Tasarım</a:t>
            </a:r>
            <a:endParaRPr lang="en-US" sz="1200" dirty="0">
              <a:latin typeface="Georgia" charset="0"/>
              <a:ea typeface="Georgia" charset="0"/>
              <a:cs typeface="Georgia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nimasyon Teknikleri ve Oyun – Ders Sunumu">
  <a:themeElements>
    <a:clrScheme name="Animasyon Teknikleri ve Oyun – Ders Sunumu">
      <a:dk1>
        <a:srgbClr val="1D2433"/>
      </a:dk1>
      <a:lt1>
        <a:srgbClr val="FAF7F2"/>
      </a:lt1>
      <a:dk2>
        <a:srgbClr val="545963"/>
      </a:dk2>
      <a:lt2>
        <a:srgbClr val="E4E2DF"/>
      </a:lt2>
      <a:accent1>
        <a:srgbClr val="D9531E"/>
      </a:accent1>
      <a:accent2>
        <a:srgbClr val="2A6F97"/>
      </a:accent2>
      <a:accent3>
        <a:srgbClr val="3D8B5F"/>
      </a:accent3>
      <a:accent4>
        <a:srgbClr val="8A4FA0"/>
      </a:accent4>
      <a:accent5>
        <a:srgbClr val="F0A37F"/>
      </a:accent5>
      <a:accent6>
        <a:srgbClr val="5B6270"/>
      </a:accent6>
      <a:hlink>
        <a:srgbClr val="0563C1"/>
      </a:hlink>
      <a:folHlink>
        <a:srgbClr val="954F72"/>
      </a:folHlink>
    </a:clrScheme>
    <a:fontScheme name="Animasyon Teknikleri ve Oyun – Ders Sunumu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Animasyon Teknikleri ve Oyun – Ders Sunumu</dc:title>
  <dc:subject/>
  <dc:creator/>
  <cp:lastModifiedBy/>
  <cp:revision>1</cp:revision>
  <dcterms:created xsi:type="dcterms:W3CDTF">2026-11-01T18:35:18Z</dcterms:created>
  <dcterms:modified xsi:type="dcterms:W3CDTF">2026-11-01T18:35:18Z</dcterms:modified>
</cp:coreProperties>
</file>