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notesMasterIdLst>
    <p:notesMasterId r:id="rId8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notesMaster" Target="notesMasters/notes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64630"/>
            <a:ext cx="10566400" cy="448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64630"/>
            <a:ext cx="10566400" cy="448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421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39057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F2A7A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Gazetecilik · Temel Ders Notu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26718"/>
            <a:ext cx="10883392" cy="758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775"/>
              </a:lnSpc>
              <a:buNone/>
            </a:pPr>
            <a:r>
              <a:rPr lang="en-US" sz="55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Tasarımın Temelleri</a:t>
            </a:r>
            <a:endParaRPr lang="en-US" sz="5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63343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1: Grafik Tasarıma Giriş</a:t>
            </a:r>
            <a:endParaRPr lang="en-US" sz="20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Notun yapısı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 Giriş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62460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Tanım, süreç, baskı ve dijital fark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98850" y="151383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3498850" y="151383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3702050" y="176783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 Tasarım öğeleri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702050" y="2062460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Nokta, çizgi, biçim, ölçü, ton, doku, yön, boşluk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184900" y="151383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6184900" y="151383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6388100" y="176783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 Renk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388100" y="2062460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Sistemler, uyum, anlam, erişilebilirlik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870950" y="151383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870950" y="151383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9074150" y="176783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 İlkeler ve düzen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074150" y="2062460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Denge, hiyerarşi, grid, okuma yönü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12800" y="287268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12800" y="287268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1016000" y="312668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 Tipografi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16000" y="3421311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Karakterler, okunurluk, hiyerarşi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498850" y="287268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3498850" y="287268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3702050" y="312668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 Görsel ve etik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702050" y="3421311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Fotoğraf, infografik, veri, telif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184900" y="287268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6184900" y="287268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29" name="Text 27"/>
          <p:cNvSpPr/>
          <p:nvPr/>
        </p:nvSpPr>
        <p:spPr>
          <a:xfrm>
            <a:off x="6388100" y="312668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 Teknik temeller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388100" y="3421311"/>
            <a:ext cx="2164906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Piksel, biçimler, ölçüler, baskı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870950" y="2872680"/>
            <a:ext cx="2508250" cy="1181050"/>
          </a:xfrm>
          <a:prstGeom prst="roundRect">
            <a:avLst>
              <a:gd name="adj" fmla="val 8603"/>
            </a:avLst>
          </a:prstGeom>
          <a:solidFill>
            <a:srgbClr val="FFFFFF"/>
          </a:solidFill>
          <a:ln/>
        </p:spPr>
      </p:sp>
      <p:sp>
        <p:nvSpPr>
          <p:cNvPr id="32" name="Shape 30"/>
          <p:cNvSpPr/>
          <p:nvPr/>
        </p:nvSpPr>
        <p:spPr>
          <a:xfrm>
            <a:off x="8870950" y="2872680"/>
            <a:ext cx="2508250" cy="1181050"/>
          </a:xfrm>
          <a:custGeom>
            <a:avLst/>
            <a:gdLst/>
            <a:ahLst/>
            <a:cxnLst/>
            <a:rect l="l" t="t" r="r" b="b"/>
            <a:pathLst>
              <a:path w="2508250" h="118105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33" name="Text 31"/>
          <p:cNvSpPr/>
          <p:nvPr/>
        </p:nvSpPr>
        <p:spPr>
          <a:xfrm>
            <a:off x="9074150" y="312668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 Görsel kimlik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074150" y="3421311"/>
            <a:ext cx="216490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Logo, sosyal medya, iş akışı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12800" y="4307731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bölümün sonunda özet ve değerlendirme soruları var. Kalın terimler sınav için önemlidir; kavramları haber siteleri, sosyal medya ve afişlerde arayın.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1.1 Tasarım ve grafik tasarım nedir?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bir amaca ulaşmak için fikri önce zihinde kurmak, sonra çizim, plan ya da taslak olarak somutlaştırmaktır. Süslemek değil, </a:t>
            </a: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problem çözmektir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(Becer, 2002).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3200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Yunanca graphein: yazmak, çizmek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tasarım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9640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öğeler ve yazının birlikte kullanılarak mesajın hedef kitleye etkili, anlaşılır, doğru iletilmesi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İlk işlev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9640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Mesajı iletmek ya da ürün, hizmet, haberi tanıtmak; estetik bunu güçlendirir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4192786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Uygulamalı tasarım dalları: endüstri tasarımı (ürün), çevre tasarımı (mekân), grafik tasarım (görsel iletişim). Başarı programla değil, hedef kitleye ne anlattığıyla ölçülür.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1.2 İletişim aracı olarak grafik tasarım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iletişimin dili </a:t>
            </a: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öğeleri ve ilkeleridir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. Manşet düzeni, infografik akışı, kart başlığının boyutu, fotoğrafın kırpılması okura ne düşüneceğini ve neye önce bakacağını söyler.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Kötü tasarım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Doğru bilgi bile anlaşılmaz, hatta yanlış anlaşılır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Tasarımcı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96406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Hem sanatçı hem iletişimci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Sizin göreviniz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9640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Mesajın ne olduğuna, kime gideceğine, hangi ortamda yayımlanacağına karar vermek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1.3 Kısa bir tarihçe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039465"/>
          </a:xfrm>
          <a:prstGeom prst="roundRect">
            <a:avLst>
              <a:gd name="adj" fmla="val 977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039465"/>
          </a:xfrm>
          <a:custGeom>
            <a:avLst/>
            <a:gdLst/>
            <a:ahLst/>
            <a:cxnLst/>
            <a:rect l="l" t="t" r="r" b="b"/>
            <a:pathLst>
              <a:path w="5194300" h="10394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15. yüzyıl ortası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92920"/>
            <a:ext cx="49911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Matbaa ve hareketli harf: yazının çoğaltılması, tipografi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039465"/>
          </a:xfrm>
          <a:prstGeom prst="roundRect">
            <a:avLst>
              <a:gd name="adj" fmla="val 9774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039465"/>
          </a:xfrm>
          <a:custGeom>
            <a:avLst/>
            <a:gdLst/>
            <a:ahLst/>
            <a:cxnLst/>
            <a:rect l="l" t="t" r="r" b="b"/>
            <a:pathLst>
              <a:path w="5194300" h="10394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19.-20. yüzyıl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0929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Afiş, gazete, dergi, reklam; "grafik tasarım" terimi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2731095"/>
            <a:ext cx="51943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2731095"/>
            <a:ext cx="5194300" cy="1296640"/>
          </a:xfrm>
          <a:custGeom>
            <a:avLst/>
            <a:gdLst/>
            <a:ahLst/>
            <a:cxnLst/>
            <a:rect l="l" t="t" r="r" b="b"/>
            <a:pathLst>
              <a:path w="51943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298509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1980'lerin ortası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310186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Kişisel bilgisayar ve masaüstü yayıncılık; yazar ve editörler de düzene katıldı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2731095"/>
            <a:ext cx="51943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2731095"/>
            <a:ext cx="5194300" cy="1296640"/>
          </a:xfrm>
          <a:custGeom>
            <a:avLst/>
            <a:gdLst/>
            <a:ahLst/>
            <a:cxnLst/>
            <a:rect l="l" t="t" r="r" b="b"/>
            <a:pathLst>
              <a:path w="51943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298509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1990'lardan beri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310186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Web, mobil, sosyal medya, video: alan ekranlara ve hareketli içeriğe genişledi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4281736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Bugün temel konu yalnızca baskı değil, görsel iletişim tasarımıdır; ortam ne olursa olsun iş, görsel iletişim problemlerine çözüm getirmektir.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1.4 Tasarım süreci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1379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Salisbury (1996): problemin tanımlanması, bilgi toplama, yaratıcılık, çözüm bulma, uygulama. İçerik üreticisi için karşılığı: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034530"/>
            <a:ext cx="3217317" cy="888305"/>
          </a:xfrm>
          <a:prstGeom prst="roundRect">
            <a:avLst>
              <a:gd name="adj" fmla="val 11438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34530"/>
            <a:ext cx="3217317" cy="888305"/>
          </a:xfrm>
          <a:custGeom>
            <a:avLst/>
            <a:gdLst/>
            <a:ahLst/>
            <a:cxnLst/>
            <a:rect l="l" t="t" r="r" b="b"/>
            <a:pathLst>
              <a:path w="3217317" h="8883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965200" y="2237730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Brif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65200" y="2547590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Amaç, hedef kitle, tek ana mesaj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9017" y="2283123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487317" y="2034530"/>
            <a:ext cx="3217366" cy="888305"/>
          </a:xfrm>
          <a:prstGeom prst="roundRect">
            <a:avLst>
              <a:gd name="adj" fmla="val 11438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487317" y="2034530"/>
            <a:ext cx="3217366" cy="888305"/>
          </a:xfrm>
          <a:custGeom>
            <a:avLst/>
            <a:gdLst/>
            <a:ahLst/>
            <a:cxnLst/>
            <a:rect l="l" t="t" r="r" b="b"/>
            <a:pathLst>
              <a:path w="3217366" h="8883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66" y="0"/>
                </a:lnTo>
                <a:arcTo hR="101600" wR="101600" stAng="16200000" swAng="5400000"/>
                <a:lnTo>
                  <a:pt x="3217366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1" name="Text 9"/>
          <p:cNvSpPr/>
          <p:nvPr/>
        </p:nvSpPr>
        <p:spPr>
          <a:xfrm>
            <a:off x="4639717" y="2237730"/>
            <a:ext cx="29999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Ortam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39717" y="2547590"/>
            <a:ext cx="306496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Telefon, afiş, e-posta; boyut ve format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793583" y="2283123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61883" y="2034530"/>
            <a:ext cx="3217317" cy="888305"/>
          </a:xfrm>
          <a:prstGeom prst="roundRect">
            <a:avLst>
              <a:gd name="adj" fmla="val 11438"/>
            </a:avLst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8161883" y="2034530"/>
            <a:ext cx="3217317" cy="888305"/>
          </a:xfrm>
          <a:custGeom>
            <a:avLst/>
            <a:gdLst/>
            <a:ahLst/>
            <a:cxnLst/>
            <a:rect l="l" t="t" r="r" b="b"/>
            <a:pathLst>
              <a:path w="3217317" h="8883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6" name="Text 14"/>
          <p:cNvSpPr/>
          <p:nvPr/>
        </p:nvSpPr>
        <p:spPr>
          <a:xfrm>
            <a:off x="8314283" y="2237730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Araştırma, fikir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14283" y="2547590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Benzer içerikler, yayının görsel dili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2800" y="3176836"/>
            <a:ext cx="3217317" cy="1111151"/>
          </a:xfrm>
          <a:prstGeom prst="roundRect">
            <a:avLst>
              <a:gd name="adj" fmla="val 9144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812800" y="3176836"/>
            <a:ext cx="3217317" cy="1111151"/>
          </a:xfrm>
          <a:custGeom>
            <a:avLst/>
            <a:gdLst/>
            <a:ahLst/>
            <a:cxnLst/>
            <a:rect l="l" t="t" r="r" b="b"/>
            <a:pathLst>
              <a:path w="3217317" h="111115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0" name="Text 18"/>
          <p:cNvSpPr/>
          <p:nvPr/>
        </p:nvSpPr>
        <p:spPr>
          <a:xfrm>
            <a:off x="965200" y="3380036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Taslak, tasarım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65200" y="3689896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Önce kaba yerleşim, sonra tasarım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119017" y="3536851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487317" y="3176836"/>
            <a:ext cx="3217366" cy="1111151"/>
          </a:xfrm>
          <a:prstGeom prst="roundRect">
            <a:avLst>
              <a:gd name="adj" fmla="val 9144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4487317" y="3176836"/>
            <a:ext cx="3217366" cy="1111151"/>
          </a:xfrm>
          <a:custGeom>
            <a:avLst/>
            <a:gdLst/>
            <a:ahLst/>
            <a:cxnLst/>
            <a:rect l="l" t="t" r="r" b="b"/>
            <a:pathLst>
              <a:path w="3217366" h="111115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66" y="0"/>
                </a:lnTo>
                <a:arcTo hR="101600" wR="101600" stAng="16200000" swAng="5400000"/>
                <a:lnTo>
                  <a:pt x="3217366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4639717" y="3380036"/>
            <a:ext cx="29999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Geri bildirim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639717" y="3689896"/>
            <a:ext cx="299994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Hedef kitlenin gözüyle okuyup düzeltme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793583" y="3536851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161883" y="3176836"/>
            <a:ext cx="3217317" cy="1111151"/>
          </a:xfrm>
          <a:prstGeom prst="roundRect">
            <a:avLst>
              <a:gd name="adj" fmla="val 9144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8161883" y="3176836"/>
            <a:ext cx="3217317" cy="1111151"/>
          </a:xfrm>
          <a:custGeom>
            <a:avLst/>
            <a:gdLst/>
            <a:ahLst/>
            <a:cxnLst/>
            <a:rect l="l" t="t" r="r" b="b"/>
            <a:pathLst>
              <a:path w="3217317" h="111115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30" name="Text 28"/>
          <p:cNvSpPr/>
          <p:nvPr/>
        </p:nvSpPr>
        <p:spPr>
          <a:xfrm>
            <a:off x="8314283" y="3380036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Yayın, ölçme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14283" y="3689896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İlgi ve etkileşimi izleme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12800" y="4541986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Amacı net olmadan başlanan iş, güzel görünse de mesajı iletmez.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1.5 Baskı ve dijital tasarım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530"/>
          <a:ext cx="10553700" cy="3515122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Özellik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Baskı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Dijital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Ortam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Kâğıt, afiş, broşür, gazete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Telefon, bilgisayar, tablet, sosyal medya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Renk sistemi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CMYK (mürekkep)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RGB (ışık)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Ölçü birimi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mm, cm, punto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Piksel (px)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Boyut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Sabit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Cihaza ve platforma göre değişken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Etkileşim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Yok (durağan)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Tıklama, kaydırma, hareket, ses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Düzeltme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Basıldıktan sonra mümkün değil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Yayından sonra güncellenebilir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Okuma bağlamı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Sakin, tek seferde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Hızlı kaydırma, dikkat dağınıklığı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295652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Dijitalde okur içeriğe saniyeler ayırır: ilk bakışta anlaşılırlık, kısa metin ve net hiyerarşi baskıdan da önemlidir.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1.6 Gazeteci neden grafik tasarım bilmeli?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içerik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ve içerik üretimi görselleşti; metin tek başına yetmez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Ortak dil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Tasarımcı ve editörle istediğinizi doğru anlatırsınız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Hız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Hızlı ortamda basit tasarımları kendiniz yapabilmelisiniz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Güvenilirlik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Hatalı, özensiz, yanıltıcı görsel yayının güvenini zedeler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okuryazarlık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Görsellerin okuru nasıl yönlendirdiğini fark edersiniz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1.7 Bölüm 1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59929" y="1513830"/>
            <a:ext cx="10827881" cy="153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2271" indent="-232271">
              <a:lnSpc>
                <a:spcPts val="2380"/>
              </a:lnSpc>
              <a:buSzPct val="100000"/>
              <a:buFontTx/>
              <a:buAutoNum type="arabicPeriod" startAt="1"/>
            </a:pPr>
            <a:r>
              <a:rPr lang="en-US" sz="17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tasarım, mesajı görsel öğeler ve yazıyla hedef kitleye etkili ileten görsel iletişim sanatıdır.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  <a:p>
            <a:pPr algn="l" marL="232271" indent="-232271">
              <a:lnSpc>
                <a:spcPts val="2380"/>
              </a:lnSpc>
              <a:buSzPct val="100000"/>
              <a:buFontTx/>
              <a:buAutoNum type="arabicPeriod" startAt="1"/>
            </a:pPr>
            <a:r>
              <a:rPr lang="en-US" sz="17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süsleme değil, problem çözme sürecidir.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  <a:p>
            <a:pPr algn="l" marL="232271" indent="-232271">
              <a:lnSpc>
                <a:spcPts val="2380"/>
              </a:lnSpc>
              <a:buSzPct val="100000"/>
              <a:buFontTx/>
              <a:buAutoNum type="arabicPeriod" startAt="1"/>
            </a:pPr>
            <a:r>
              <a:rPr lang="en-US" sz="17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Süreç: brif, araştırma, taslak, tasarım, geri bildirim, yayın.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  <a:p>
            <a:pPr algn="l" marL="232271" indent="-232271">
              <a:lnSpc>
                <a:spcPts val="2380"/>
              </a:lnSpc>
              <a:buSzPct val="100000"/>
              <a:buFontTx/>
              <a:buAutoNum type="arabicPeriod" startAt="1"/>
            </a:pPr>
            <a:r>
              <a:rPr lang="en-US" sz="17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Baskı ve dijital: renk sistemi, ölçü, etkileşim ve okuma bağlamı bakımından ayrılır.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  <a:p>
            <a:pPr algn="l" marL="232271" indent="-232271">
              <a:lnSpc>
                <a:spcPts val="2380"/>
              </a:lnSpc>
              <a:buSzPct val="100000"/>
              <a:buFontTx/>
              <a:buAutoNum type="arabicPeriod" startAt="1"/>
            </a:pPr>
            <a:r>
              <a:rPr lang="en-US" sz="17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Gazeteci için hedef tasarımcı olmak değil, görsel iletişimi bilinçli kullanmaktır.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1.8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ve grafik tasarımı tanımlayın. Grafik tasarımın temel amacı nedir?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tasarımın bir iletişim süreci olduğunu bir haber örneğiyle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sürecinin aşamalarını sıralayın; her aşamada içerik üreticisi ne yapmalı?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Baskı ve dijital tasarımı en az dört başlıkta karşılaştırın. Farklar kararları nasıl etkiler?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549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Grafik Tasarıma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D6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9779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95625"/>
            <a:ext cx="108833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Öğeleri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4017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Nokta, çizgi, biçim, ölçü, ton, doku, yön ve boşluk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iletişimin yapı taşları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Tasarımın arka planında hedef kitlenin ve tasarımcının psikolojik ve sosyo-kültürel özellikleri bulunur; ön planda mesajı somutlaştıran </a:t>
            </a: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öğeler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yer alır. Türkçe kaynaklarda: çizgi, ton, renk, doku, biçim, ölçü, yön.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Neden önemli?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tasarımı beğenip beğenmemenin ötesinde, nedenini söyleyebilmenizi sağlar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184900" y="2372271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184900" y="2372271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6388100" y="2626271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 notta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88100" y="2964061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ayrıca, 3. bölümde ele alınır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2.1 Nokta ve çizgi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Nokta</a:t>
            </a:r>
            <a:r>
              <a:rPr lang="en-US" sz="16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tasarımın en küçük birimidir. </a:t>
            </a:r>
            <a:r>
              <a:rPr lang="en-US" sz="16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Çizgi</a:t>
            </a:r>
            <a:r>
              <a:rPr lang="en-US" sz="16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noktanın hareketi ya da iki yüzeyin kesişmesidir.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4" name="Image 0" descr="Çizgi türleri: yatay, dikey, diyagonal, kıvrımlı">    </p:cNvPr>
          <p:cNvPicPr>
            <a:picLocks noChangeAspect="1"/>
          </p:cNvPicPr>
          <p:nvPr/>
        </p:nvPicPr>
        <p:blipFill>
          <a:blip r:embed="rId1"/>
          <a:srcRect l="-4" r="-4" t="0" b="0"/>
          <a:stretch/>
        </p:blipFill>
        <p:spPr>
          <a:xfrm>
            <a:off x="812800" y="2052290"/>
            <a:ext cx="8890000" cy="17145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2800" y="4020790"/>
            <a:ext cx="2508250" cy="1009600"/>
          </a:xfrm>
          <a:prstGeom prst="roundRect">
            <a:avLst>
              <a:gd name="adj" fmla="val 10063"/>
            </a:avLst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812800" y="4020790"/>
            <a:ext cx="2508250" cy="1009600"/>
          </a:xfrm>
          <a:custGeom>
            <a:avLst/>
            <a:gdLst/>
            <a:ahLst/>
            <a:cxnLst/>
            <a:rect l="l" t="t" r="r" b="b"/>
            <a:pathLst>
              <a:path w="2508250" h="10096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7" name="Text 4"/>
          <p:cNvSpPr/>
          <p:nvPr/>
        </p:nvSpPr>
        <p:spPr>
          <a:xfrm>
            <a:off x="1016000" y="42747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Yatay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16000" y="4587180"/>
            <a:ext cx="216490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Durgunluk, sakinlik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3498850" y="4020790"/>
            <a:ext cx="2508250" cy="1009600"/>
          </a:xfrm>
          <a:prstGeom prst="roundRect">
            <a:avLst>
              <a:gd name="adj" fmla="val 10063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3498850" y="4020790"/>
            <a:ext cx="2508250" cy="1009600"/>
          </a:xfrm>
          <a:custGeom>
            <a:avLst/>
            <a:gdLst/>
            <a:ahLst/>
            <a:cxnLst/>
            <a:rect l="l" t="t" r="r" b="b"/>
            <a:pathLst>
              <a:path w="2508250" h="10096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1" name="Text 8"/>
          <p:cNvSpPr/>
          <p:nvPr/>
        </p:nvSpPr>
        <p:spPr>
          <a:xfrm>
            <a:off x="3702050" y="42747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Dikey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3702050" y="4587180"/>
            <a:ext cx="216490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Saygınlık, güç, denge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184900" y="4020790"/>
            <a:ext cx="2508250" cy="1009600"/>
          </a:xfrm>
          <a:prstGeom prst="roundRect">
            <a:avLst>
              <a:gd name="adj" fmla="val 10063"/>
            </a:avLst>
          </a:prstGeom>
          <a:solidFill>
            <a:srgbClr val="FFFFFF"/>
          </a:solidFill>
          <a:ln/>
        </p:spPr>
      </p:sp>
      <p:sp>
        <p:nvSpPr>
          <p:cNvPr id="14" name="Shape 11"/>
          <p:cNvSpPr/>
          <p:nvPr/>
        </p:nvSpPr>
        <p:spPr>
          <a:xfrm>
            <a:off x="6184900" y="4020790"/>
            <a:ext cx="2508250" cy="1009600"/>
          </a:xfrm>
          <a:custGeom>
            <a:avLst/>
            <a:gdLst/>
            <a:ahLst/>
            <a:cxnLst/>
            <a:rect l="l" t="t" r="r" b="b"/>
            <a:pathLst>
              <a:path w="2508250" h="10096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5" name="Text 12"/>
          <p:cNvSpPr/>
          <p:nvPr/>
        </p:nvSpPr>
        <p:spPr>
          <a:xfrm>
            <a:off x="6388100" y="42747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Diyagonal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388100" y="4587180"/>
            <a:ext cx="216490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Canlılık, hareket, gerilim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8870950" y="4020790"/>
            <a:ext cx="2508250" cy="1009600"/>
          </a:xfrm>
          <a:prstGeom prst="roundRect">
            <a:avLst>
              <a:gd name="adj" fmla="val 10063"/>
            </a:avLst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8870950" y="4020790"/>
            <a:ext cx="2508250" cy="1009600"/>
          </a:xfrm>
          <a:custGeom>
            <a:avLst/>
            <a:gdLst/>
            <a:ahLst/>
            <a:cxnLst/>
            <a:rect l="l" t="t" r="r" b="b"/>
            <a:pathLst>
              <a:path w="2508250" h="10096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9" name="Text 16"/>
          <p:cNvSpPr/>
          <p:nvPr/>
        </p:nvSpPr>
        <p:spPr>
          <a:xfrm>
            <a:off x="9074150" y="42747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Kıvrımlı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9074150" y="4587180"/>
            <a:ext cx="216490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Zarafet, akıcılık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Çizginin görevleri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Ayırır, gruplar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Bölümleri ayırır, bilgiyi gruplar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Yönlendirir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Gözü yönlendirir, altını çizerek vurgu yapar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Çerçeveler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Kutu ve çerçeve oluşturur; nesneye hacim ve sınır kazandırır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3077170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Örnekler: haber sitelerindeki ayırıcı çizgiler, manşet altındaki ince hatlar, infografikteki bağlantı okları.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2.2 Biçim (şekil)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Daire, kare ve üçgen">    </p:cNvPr>
          <p:cNvPicPr>
            <a:picLocks noChangeAspect="1"/>
          </p:cNvPicPr>
          <p:nvPr/>
        </p:nvPicPr>
        <p:blipFill>
          <a:blip r:embed="rId1"/>
          <a:srcRect l="0" r="0" t="-8" b="-8"/>
          <a:stretch/>
        </p:blipFill>
        <p:spPr>
          <a:xfrm>
            <a:off x="812800" y="1513830"/>
            <a:ext cx="6985000" cy="1651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3418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3418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3672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Daire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4010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Uyum, bütünlük, yumuşaklık, dostluk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394200" y="3418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4394200" y="3418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7"/>
          <p:cNvSpPr/>
          <p:nvPr/>
        </p:nvSpPr>
        <p:spPr>
          <a:xfrm>
            <a:off x="4597400" y="3672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Kare, dikdörtgen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597400" y="40106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Düzen, sağlamlık, güvenilirlik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75600" y="3418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7975600" y="3418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1"/>
          <p:cNvSpPr/>
          <p:nvPr/>
        </p:nvSpPr>
        <p:spPr>
          <a:xfrm>
            <a:off x="8178800" y="3672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Üçgen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78800" y="4010620"/>
            <a:ext cx="3200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Hareket, yön, gerilim, bazen tehlike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4982170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Geometrik ya da organik olabilir. Yuvarlak köşeli buton dostane, keskin köşeli kutu resmî görünür. Figür ile zemin arasında net ayrım olmalıdır.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2.3 Ölçü (boyut)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Genel kural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Büyük olan daha önemli algılanır; önemli öğeyi öne çıkarmanın en basit yolu büyütmektir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Ölçü görecelidir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Yan yana gelince küçük öğe, daha küçüğün yanında büyük görünür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Parlak renkli küçük başlık, soluk fotoğrafın yanında dikkat çekebilir: ölçü renk ve kontrastla birlikte değerlendirilir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3591520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Dijitalde ölçü ekrana göre değişir: masaüstünde yeterli yazı telefonda çok küçük kalabilir.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2.4 Ton (valör) ve kontrast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Siyahtan beyaza gri tonla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513830"/>
            <a:ext cx="5334000" cy="762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2529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2529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2783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3121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Rengin açıklık veya koyuluk derecesi; hacim, derinlik ve hiyerarşi kurar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84900" y="2529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6184900" y="2529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7"/>
          <p:cNvSpPr/>
          <p:nvPr/>
        </p:nvSpPr>
        <p:spPr>
          <a:xfrm>
            <a:off x="6388100" y="2783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388100" y="3121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İki öğe arasındaki fark, en çok ton farkıyla sağlanır; okunurluğu doğrudan etkiler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12800" y="4093170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İpucu: tasarımı siyah-beyaza çevirin. Hâlâ okunuyor ve öncelik sırası anlaşılıyorsa tonlamanız iyidir.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2.5 Doku ve 2.6 Yön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Doku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Yüzeyin gerçek ya da görünür özelliği. Doğal (yaprak, taş) ve yapay (metal, kumaş). Dijitalde yalnızca görsel hissettirilir; yoğun dokulu zemin yazıyı bozar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Yön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Yatay, dikey, diyagonal. Gözü yönlendirir: bakış yönü, ok, çizgi doğrultusu. Kişilerin bakışı içeriğe doğru olmalı. Yatay sakin, diyagonal dinamik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2.7 Boşluk (negatif alan)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Atıl alan değil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Boşluk bir tasarım öğesidir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İşlevi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Nefes aldırır, öğeleri ayırır, odağı belirginleştirir, düzen sağlar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Dengesi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Sıkışık düzen okuru yorar; bol boşluk modern ve profesyonel görünümün göstergesidir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2.8 Bölüm 2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621" y="1513830"/>
            <a:ext cx="10814189" cy="14477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Öğeler: nokta, çizgi, biçim, ölçü, ton, doku, yön, boşluk (renk ayrı).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Çizgi ve biçim anlam taşır: yatay çizgi durgunluk, diyagonal hareket.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Ölçü ve ton, öğeler arasındaki önem sırasını belirler.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 okunurluğun ve vurgunun temelidir.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Boşluk eksiklik değil, bilinçli bir parçadır.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Dört tasarım öğesini tanımlayın ve dijital içerik örneğiyle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Çizgi türlerinin çağrışımlarını açıklayın. Haber görselinde çizgi hangi amaçlarla kullanılır?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Ton ve kontrastı tanımlayın; okunurluk üzerindeki etkisini örnekle tartışın.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Boşluk nedir? Sosyal medya görselinde işlevlerini anlatın.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1193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Tasarım Öğeleri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A7F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9779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95625"/>
            <a:ext cx="108833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4017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Sistemler, uyum, anlam ve erişilebilirlik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3.1 Renk nedir?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Renk, ışığın dalga boyuna göre gözümüzde oluşan bir histir. Newton, güneş ışığını prizmadan geçirip beyaz ışığın gökkuşağı renklerine ayrıldığını göstermiş, buna renk şeridi (solar spektrum) demiştir.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Psikologlar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Rengin duygusal etkilerini incelerler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372271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372271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Fizikçiler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96406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Işık olarak yapısını incelerler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372271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372271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Sanatçılar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96406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Estetik kullanımını incelerler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3935611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tasarımcı için renk, hem dikkat çeken hem anlam taşıyan en güçlü araçlardan biridir.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3.2 Renk sistemleri: ışık ve mürekkep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3233341"/>
          </a:xfrm>
          <a:prstGeom prst="roundRect">
            <a:avLst>
              <a:gd name="adj" fmla="val 3142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3233341"/>
          </a:xfrm>
          <a:custGeom>
            <a:avLst/>
            <a:gdLst/>
            <a:ahLst/>
            <a:cxnLst/>
            <a:rect l="l" t="t" r="r" b="b"/>
            <a:pathLst>
              <a:path w="5194300" h="323334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5" name="Text 3"/>
          <p:cNvSpPr/>
          <p:nvPr/>
        </p:nvSpPr>
        <p:spPr>
          <a:xfrm>
            <a:off x="990600" y="1742430"/>
            <a:ext cx="4983861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RGB: ışık</a:t>
            </a:r>
            <a:endParaRPr lang="en-US" sz="19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6" name="Image 0" descr="RGB toplamalı karışım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90600" y="2108150"/>
            <a:ext cx="2667000" cy="1905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0600" y="4089350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Kırmızı, yeşil, mavi. Üçü birleşince beyaz (toplamalı). Tüm ekranlar ve dijital içerik; HEX kodlarla verilir (#FF0000).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84900" y="1513830"/>
            <a:ext cx="5194300" cy="3233341"/>
          </a:xfrm>
          <a:prstGeom prst="roundRect">
            <a:avLst>
              <a:gd name="adj" fmla="val 3142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6184900" y="1513830"/>
            <a:ext cx="5194300" cy="3233341"/>
          </a:xfrm>
          <a:custGeom>
            <a:avLst/>
            <a:gdLst/>
            <a:ahLst/>
            <a:cxnLst/>
            <a:rect l="l" t="t" r="r" b="b"/>
            <a:pathLst>
              <a:path w="5194300" h="323334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10" name="Text 7"/>
          <p:cNvSpPr/>
          <p:nvPr/>
        </p:nvSpPr>
        <p:spPr>
          <a:xfrm>
            <a:off x="6362700" y="1742430"/>
            <a:ext cx="4983861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CMYK: mürekkep</a:t>
            </a:r>
            <a:endParaRPr lang="en-US" sz="19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11" name="Image 1" descr="CMY çıkarmalı karışım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62700" y="2108150"/>
            <a:ext cx="2667000" cy="1905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62700" y="4089350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Cyan, magenta, sarı, siyah (Key). Üst üste basılır (çıkarmalı). Matbaaya giden iş.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812800" y="5001171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 renkleri genellikle baskıdan canlıdır; parlak renk basıldığında soluk çıkabilir. Geleneksel boya sisteminde ana renkler kırmızı, sarı, mavi.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3.3 Rengin üç özelliği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83630"/>
          </a:xfrm>
          <a:prstGeom prst="roundRect">
            <a:avLst>
              <a:gd name="adj" fmla="val 641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83630"/>
          </a:xfrm>
          <a:custGeom>
            <a:avLst/>
            <a:gdLst/>
            <a:ahLst/>
            <a:cxnLst/>
            <a:rect l="l" t="t" r="r" b="b"/>
            <a:pathLst>
              <a:path w="3403600" h="158363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türü (hue)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Rengin adı: kırmızı, mavi, yeşil, sarı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83630"/>
          </a:xfrm>
          <a:prstGeom prst="roundRect">
            <a:avLst>
              <a:gd name="adj" fmla="val 641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83630"/>
          </a:xfrm>
          <a:custGeom>
            <a:avLst/>
            <a:gdLst/>
            <a:ahLst/>
            <a:cxnLst/>
            <a:rect l="l" t="t" r="r" b="b"/>
            <a:pathLst>
              <a:path w="3403600" h="158363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Açıklık-koyuluk (ton, valör)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37991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Beyaz eklenince açılır, siyah eklenince koyulaşır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83630"/>
          </a:xfrm>
          <a:prstGeom prst="roundRect">
            <a:avLst>
              <a:gd name="adj" fmla="val 641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83630"/>
          </a:xfrm>
          <a:custGeom>
            <a:avLst/>
            <a:gdLst/>
            <a:ahLst/>
            <a:cxnLst/>
            <a:rect l="l" t="t" r="r" b="b"/>
            <a:pathLst>
              <a:path w="3403600" h="158363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Doygunluk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Rengin ne kadar saf ve parlak olduğu: yüksek canlı, düşük soluk ve gri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3351461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Aynı boyuttaki iki şekilden parlak olan daha büyük algılanır: renk ölçü algısını da etkiler.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3.4 Renk uyumları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512540"/>
          </a:xfrm>
          <a:prstGeom prst="roundRect">
            <a:avLst>
              <a:gd name="adj" fmla="val 6717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512540"/>
          </a:xfrm>
          <a:custGeom>
            <a:avLst/>
            <a:gdLst/>
            <a:ahLst/>
            <a:cxnLst/>
            <a:rect l="l" t="t" r="r" b="b"/>
            <a:pathLst>
              <a:path w="5194300" h="15125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5" name="Text 3"/>
          <p:cNvSpPr/>
          <p:nvPr/>
        </p:nvSpPr>
        <p:spPr>
          <a:xfrm>
            <a:off x="965200" y="1717030"/>
            <a:ext cx="5036185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renkli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65200" y="2024360"/>
            <a:ext cx="1222375" cy="571500"/>
          </a:xfrm>
          <a:prstGeom prst="rect">
            <a:avLst/>
          </a:prstGeom>
          <a:solidFill>
            <a:srgbClr val="0B3A5C"/>
          </a:solidFill>
          <a:ln/>
        </p:spPr>
      </p:sp>
      <p:sp>
        <p:nvSpPr>
          <p:cNvPr id="7" name="Shape 5"/>
          <p:cNvSpPr/>
          <p:nvPr/>
        </p:nvSpPr>
        <p:spPr>
          <a:xfrm>
            <a:off x="2187575" y="2024360"/>
            <a:ext cx="1222375" cy="571500"/>
          </a:xfrm>
          <a:prstGeom prst="rect">
            <a:avLst/>
          </a:prstGeom>
          <a:solidFill>
            <a:srgbClr val="1D6FA5"/>
          </a:solidFill>
          <a:ln/>
        </p:spPr>
      </p:sp>
      <p:sp>
        <p:nvSpPr>
          <p:cNvPr id="8" name="Shape 6"/>
          <p:cNvSpPr/>
          <p:nvPr/>
        </p:nvSpPr>
        <p:spPr>
          <a:xfrm>
            <a:off x="3409950" y="2024360"/>
            <a:ext cx="1222375" cy="571500"/>
          </a:xfrm>
          <a:prstGeom prst="rect">
            <a:avLst/>
          </a:prstGeom>
          <a:solidFill>
            <a:srgbClr val="6FA8D0"/>
          </a:solidFill>
          <a:ln/>
        </p:spPr>
      </p:sp>
      <p:sp>
        <p:nvSpPr>
          <p:cNvPr id="9" name="Shape 7"/>
          <p:cNvSpPr/>
          <p:nvPr/>
        </p:nvSpPr>
        <p:spPr>
          <a:xfrm>
            <a:off x="4632325" y="2024360"/>
            <a:ext cx="1222375" cy="571500"/>
          </a:xfrm>
          <a:prstGeom prst="rect">
            <a:avLst/>
          </a:prstGeom>
          <a:solidFill>
            <a:srgbClr val="CFE2F0"/>
          </a:solidFill>
          <a:ln/>
        </p:spPr>
      </p:sp>
      <p:sp>
        <p:nvSpPr>
          <p:cNvPr id="10" name="Text 8"/>
          <p:cNvSpPr/>
          <p:nvPr/>
        </p:nvSpPr>
        <p:spPr>
          <a:xfrm>
            <a:off x="965200" y="2659360"/>
            <a:ext cx="5036185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rengin açık ve koyu tonları; sakin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184900" y="1513830"/>
            <a:ext cx="5194300" cy="1512540"/>
          </a:xfrm>
          <a:prstGeom prst="roundRect">
            <a:avLst>
              <a:gd name="adj" fmla="val 6717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6184900" y="1513830"/>
            <a:ext cx="5194300" cy="1512540"/>
          </a:xfrm>
          <a:custGeom>
            <a:avLst/>
            <a:gdLst/>
            <a:ahLst/>
            <a:cxnLst/>
            <a:rect l="l" t="t" r="r" b="b"/>
            <a:pathLst>
              <a:path w="5194300" h="15125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3" name="Text 11"/>
          <p:cNvSpPr/>
          <p:nvPr/>
        </p:nvSpPr>
        <p:spPr>
          <a:xfrm>
            <a:off x="6337300" y="1717030"/>
            <a:ext cx="5036185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Komşu (analog)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37300" y="2024360"/>
            <a:ext cx="1222375" cy="571500"/>
          </a:xfrm>
          <a:prstGeom prst="rect">
            <a:avLst/>
          </a:prstGeom>
          <a:solidFill>
            <a:srgbClr val="1D6FA5"/>
          </a:solidFill>
          <a:ln/>
        </p:spPr>
      </p:sp>
      <p:sp>
        <p:nvSpPr>
          <p:cNvPr id="15" name="Shape 13"/>
          <p:cNvSpPr/>
          <p:nvPr/>
        </p:nvSpPr>
        <p:spPr>
          <a:xfrm>
            <a:off x="7559675" y="2024360"/>
            <a:ext cx="1222375" cy="571500"/>
          </a:xfrm>
          <a:prstGeom prst="rect">
            <a:avLst/>
          </a:prstGeom>
          <a:solidFill>
            <a:srgbClr val="4A4FA8"/>
          </a:solidFill>
          <a:ln/>
        </p:spPr>
      </p:sp>
      <p:sp>
        <p:nvSpPr>
          <p:cNvPr id="16" name="Shape 14"/>
          <p:cNvSpPr/>
          <p:nvPr/>
        </p:nvSpPr>
        <p:spPr>
          <a:xfrm>
            <a:off x="8782050" y="2024360"/>
            <a:ext cx="1222375" cy="571500"/>
          </a:xfrm>
          <a:prstGeom prst="rect">
            <a:avLst/>
          </a:prstGeom>
          <a:solidFill>
            <a:srgbClr val="6A4C93"/>
          </a:solidFill>
          <a:ln/>
        </p:spPr>
      </p:sp>
      <p:sp>
        <p:nvSpPr>
          <p:cNvPr id="17" name="Shape 15"/>
          <p:cNvSpPr/>
          <p:nvPr/>
        </p:nvSpPr>
        <p:spPr>
          <a:xfrm>
            <a:off x="10004425" y="2024360"/>
            <a:ext cx="1222375" cy="571500"/>
          </a:xfrm>
          <a:prstGeom prst="rect">
            <a:avLst/>
          </a:prstGeom>
          <a:solidFill>
            <a:srgbClr val="2AA6A6"/>
          </a:solidFill>
          <a:ln/>
        </p:spPr>
      </p:sp>
      <p:sp>
        <p:nvSpPr>
          <p:cNvPr id="18" name="Text 16"/>
          <p:cNvSpPr/>
          <p:nvPr/>
        </p:nvSpPr>
        <p:spPr>
          <a:xfrm>
            <a:off x="6337300" y="2659360"/>
            <a:ext cx="5036185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Çarkta yan yana: mavi, mor, turkuaz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12800" y="3204170"/>
            <a:ext cx="5194300" cy="1512540"/>
          </a:xfrm>
          <a:prstGeom prst="roundRect">
            <a:avLst>
              <a:gd name="adj" fmla="val 6717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12800" y="3204170"/>
            <a:ext cx="5194300" cy="1512540"/>
          </a:xfrm>
          <a:custGeom>
            <a:avLst/>
            <a:gdLst/>
            <a:ahLst/>
            <a:cxnLst/>
            <a:rect l="l" t="t" r="r" b="b"/>
            <a:pathLst>
              <a:path w="5194300" h="15125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965200" y="3407370"/>
            <a:ext cx="5036185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Tamamlayıcı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65200" y="3714700"/>
            <a:ext cx="1222375" cy="571500"/>
          </a:xfrm>
          <a:prstGeom prst="rect">
            <a:avLst/>
          </a:prstGeom>
          <a:solidFill>
            <a:srgbClr val="1D6FA5"/>
          </a:solidFill>
          <a:ln/>
        </p:spPr>
      </p:sp>
      <p:sp>
        <p:nvSpPr>
          <p:cNvPr id="23" name="Shape 21"/>
          <p:cNvSpPr/>
          <p:nvPr/>
        </p:nvSpPr>
        <p:spPr>
          <a:xfrm>
            <a:off x="2187575" y="3714700"/>
            <a:ext cx="1222375" cy="571500"/>
          </a:xfrm>
          <a:prstGeom prst="rect">
            <a:avLst/>
          </a:prstGeom>
          <a:solidFill>
            <a:srgbClr val="1D6FA5"/>
          </a:solidFill>
          <a:ln/>
        </p:spPr>
      </p:sp>
      <p:sp>
        <p:nvSpPr>
          <p:cNvPr id="24" name="Shape 22"/>
          <p:cNvSpPr/>
          <p:nvPr/>
        </p:nvSpPr>
        <p:spPr>
          <a:xfrm>
            <a:off x="3409950" y="3714700"/>
            <a:ext cx="1222375" cy="571500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25" name="Shape 23"/>
          <p:cNvSpPr/>
          <p:nvPr/>
        </p:nvSpPr>
        <p:spPr>
          <a:xfrm>
            <a:off x="4632325" y="3714700"/>
            <a:ext cx="1222375" cy="571500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26" name="Text 24"/>
          <p:cNvSpPr/>
          <p:nvPr/>
        </p:nvSpPr>
        <p:spPr>
          <a:xfrm>
            <a:off x="965200" y="4349700"/>
            <a:ext cx="5036185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Çarkta karşılıklı: mavi ve turuncu; güçlü kontrast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184900" y="3204170"/>
            <a:ext cx="5194300" cy="1512540"/>
          </a:xfrm>
          <a:prstGeom prst="roundRect">
            <a:avLst>
              <a:gd name="adj" fmla="val 6717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6184900" y="3204170"/>
            <a:ext cx="5194300" cy="1512540"/>
          </a:xfrm>
          <a:custGeom>
            <a:avLst/>
            <a:gdLst/>
            <a:ahLst/>
            <a:cxnLst/>
            <a:rect l="l" t="t" r="r" b="b"/>
            <a:pathLst>
              <a:path w="5194300" h="15125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29" name="Text 27"/>
          <p:cNvSpPr/>
          <p:nvPr/>
        </p:nvSpPr>
        <p:spPr>
          <a:xfrm>
            <a:off x="6337300" y="3407370"/>
            <a:ext cx="5036185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Üçlü ve dörtlü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337300" y="3714700"/>
            <a:ext cx="1222375" cy="571500"/>
          </a:xfrm>
          <a:prstGeom prst="rect">
            <a:avLst/>
          </a:prstGeom>
          <a:solidFill>
            <a:srgbClr val="D94B4B"/>
          </a:solidFill>
          <a:ln/>
        </p:spPr>
      </p:sp>
      <p:sp>
        <p:nvSpPr>
          <p:cNvPr id="31" name="Shape 29"/>
          <p:cNvSpPr/>
          <p:nvPr/>
        </p:nvSpPr>
        <p:spPr>
          <a:xfrm>
            <a:off x="7559675" y="3714700"/>
            <a:ext cx="1222375" cy="571500"/>
          </a:xfrm>
          <a:prstGeom prst="rect">
            <a:avLst/>
          </a:prstGeom>
          <a:solidFill>
            <a:srgbClr val="E8C42A"/>
          </a:solidFill>
          <a:ln/>
        </p:spPr>
      </p:sp>
      <p:sp>
        <p:nvSpPr>
          <p:cNvPr id="32" name="Shape 30"/>
          <p:cNvSpPr/>
          <p:nvPr/>
        </p:nvSpPr>
        <p:spPr>
          <a:xfrm>
            <a:off x="8782050" y="3714700"/>
            <a:ext cx="1222375" cy="571500"/>
          </a:xfrm>
          <a:prstGeom prst="rect">
            <a:avLst/>
          </a:prstGeom>
          <a:solidFill>
            <a:srgbClr val="2A8FD9"/>
          </a:solidFill>
          <a:ln/>
        </p:spPr>
      </p:sp>
      <p:sp>
        <p:nvSpPr>
          <p:cNvPr id="33" name="Shape 31"/>
          <p:cNvSpPr/>
          <p:nvPr/>
        </p:nvSpPr>
        <p:spPr>
          <a:xfrm>
            <a:off x="10004425" y="3714700"/>
            <a:ext cx="1222375" cy="571500"/>
          </a:xfrm>
          <a:prstGeom prst="rect">
            <a:avLst/>
          </a:prstGeom>
          <a:solidFill>
            <a:srgbClr val="3D9B5F"/>
          </a:solidFill>
          <a:ln/>
        </p:spPr>
      </p:sp>
      <p:sp>
        <p:nvSpPr>
          <p:cNvPr id="34" name="Text 32"/>
          <p:cNvSpPr/>
          <p:nvPr/>
        </p:nvSpPr>
        <p:spPr>
          <a:xfrm>
            <a:off x="6337300" y="4349700"/>
            <a:ext cx="5036185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Çarkta eşit aralıklı; canlı, dikkatli kullanılmalı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3.5 Sıcak, soğuk renkler ve anlam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Sıcak renkler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Kırmızı, turuncu, sarı: uyarıcı, yakın, öne çıkmış hissi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Soğuk renkler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Mavi, yeşil, mor: dinlendirici, uzak, geride hissi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Anlam evrensel değil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Çağrışımlar kültüre, coğrafyaya, geleneğe, modaya göre değişir; beyaz Batı'da saflık, bazı Doğu kültürlerinde yas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3591520"/>
            <a:ext cx="10883392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Seçimde dört unsur (Becer): kültürel çağrışım, hedef kitlenin tercihi, firma ya da ürünün karakteri, tasarımdaki yaklaşım. Haberde (seçim grafiği, parti, bayrak, afet) renk tarafsızlık algısını etkiler; kırmızının gerekçesiz sürekli kullanımı ciddi haberlerin etkisini azaltır.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3.6 Renk ve erişilebilirlik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körlüğü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Kırmızı ve yeşili ayırt etmekte zorlananlar için bilgiyi yalnızca renkle vermeyin; etiket, simge, desen, yazıyla destekleyin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 oranı (WCAG)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Normal metin için en az 4,5:1; büyük metin için en az 3:1. Ölçen ücretsiz araçlar var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800" y="3334345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Açık gri yazı beyaz zeminde güzel görünse de çoğu zaman bu eşiğin altında kalır. Örnek: grafikte iki partiyi yalnızca kırmızı-yeşille ayırmak yerine isimlerini üzerine yazın.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3.7 Renk paleti nasıl seçilir?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Yüzde 60 ana, 30 ikincil, 10 vurgu rengi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513830"/>
            <a:ext cx="6350000" cy="698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2466330"/>
            <a:ext cx="5194300" cy="1026765"/>
          </a:xfrm>
          <a:prstGeom prst="roundRect">
            <a:avLst>
              <a:gd name="adj" fmla="val 9895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2466330"/>
            <a:ext cx="5194300" cy="1026765"/>
          </a:xfrm>
          <a:custGeom>
            <a:avLst/>
            <a:gdLst/>
            <a:ahLst/>
            <a:cxnLst/>
            <a:rect l="l" t="t" r="r" b="b"/>
            <a:pathLst>
              <a:path w="5194300" h="10267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27203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Az renk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30327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Ana, ikincil, vurgu ve nötrler (beyaz, siyah, gri)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84900" y="2466330"/>
            <a:ext cx="5194300" cy="1026765"/>
          </a:xfrm>
          <a:prstGeom prst="roundRect">
            <a:avLst>
              <a:gd name="adj" fmla="val 9895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6184900" y="2466330"/>
            <a:ext cx="5194300" cy="1026765"/>
          </a:xfrm>
          <a:custGeom>
            <a:avLst/>
            <a:gdLst/>
            <a:ahLst/>
            <a:cxnLst/>
            <a:rect l="l" t="t" r="r" b="b"/>
            <a:pathLst>
              <a:path w="5194300" h="10267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7"/>
          <p:cNvSpPr/>
          <p:nvPr/>
        </p:nvSpPr>
        <p:spPr>
          <a:xfrm>
            <a:off x="6388100" y="27203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Vurgu tek yerde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388100" y="30327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yerde kullanılan vurgu, vurgu olmaktan çıkar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812800" y="3670895"/>
            <a:ext cx="51943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812800" y="3670895"/>
            <a:ext cx="5194300" cy="1283940"/>
          </a:xfrm>
          <a:custGeom>
            <a:avLst/>
            <a:gdLst/>
            <a:ahLst/>
            <a:cxnLst/>
            <a:rect l="l" t="t" r="r" b="b"/>
            <a:pathLst>
              <a:path w="51943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1"/>
          <p:cNvSpPr/>
          <p:nvPr/>
        </p:nvSpPr>
        <p:spPr>
          <a:xfrm>
            <a:off x="1016000" y="392489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HEX kaydı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16000" y="4237286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Kurum renklerini HEX kodlarıyla saklayıp aynı kodları kullanın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184900" y="3670895"/>
            <a:ext cx="51943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6184900" y="3670895"/>
            <a:ext cx="5194300" cy="1283940"/>
          </a:xfrm>
          <a:custGeom>
            <a:avLst/>
            <a:gdLst/>
            <a:ahLst/>
            <a:cxnLst/>
            <a:rect l="l" t="t" r="r" b="b"/>
            <a:pathLst>
              <a:path w="51943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8" name="Text 15"/>
          <p:cNvSpPr/>
          <p:nvPr/>
        </p:nvSpPr>
        <p:spPr>
          <a:xfrm>
            <a:off x="6388100" y="392489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Baskıda kâğıt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388100" y="4237286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Mat kâğıt renkleri sönük, parlak kâğıt canlı gösterir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3.8 Bölüm 3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423" y="1513830"/>
            <a:ext cx="10814387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Renk, ışığın dalga boyunun gözde oluşturduğu histir.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 RGB (ışık), baskı CMYK (mürekkep); ekran renkleri baskıda soluklaşabilir.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Rengin özellikleri: tür, açıklık-koyuluk, doygunluk.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Uyumlar: tek renkli, komşu, tamamlayıcı, üçlü. Sıcak yakın, soğuk uzak hissi verir.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anlamları kültürel ve bağlamsaldır.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Erişilebilirlik: kontrast oranı ve renk körlüğü.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RGB ve CMYK sistemlerini karşılaştırın. Hangi ortamda hangisi, neden?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Rengin üç özelliğini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seçiminde dikkat edilecek unsurları anlatın; anlamın evrensel olmadığını örneklerle gösterin.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haber grafiğinde renk körü okurlar için hangi önlemler alınabilir?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124384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Renk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6A4C9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9779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95625"/>
            <a:ext cx="108833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İlkeleri ve Düzen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4017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Denge, hiyerarşi, vurgu, gruplama, grid ve okuma yönü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Öğeler malzeme, ilkeler rehber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932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öğeleri malzemeyse, </a:t>
            </a: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 ilkeleri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bu malzemenin nasıl düzenleneceğini gösterir. Becer: denge, orantı ve görsel hiyerarşi, devamlılık, bütünlük, vurgulama. Ayrıca gruplama, hizalama, kontrast, grid ve okuma yönü.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674491"/>
            <a:ext cx="105664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674491"/>
            <a:ext cx="10566400" cy="1309340"/>
          </a:xfrm>
          <a:custGeom>
            <a:avLst/>
            <a:gdLst/>
            <a:ahLst/>
            <a:cxnLst/>
            <a:rect l="l" t="t" r="r" b="b"/>
            <a:pathLst>
              <a:path w="105664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928491"/>
            <a:ext cx="104648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Uyarı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3266281"/>
            <a:ext cx="1046480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tasarımda kesin ve değişmez kurallar yoktur. İlkeler tarif değil, rehberdir; iyi tasarımcı hangisini ne zaman esnetebileceğini bilir.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4.1 Denge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Denge, görsel ağırlığın dağılımıdır. Büyük, koyu, parlak, renkli ve yüz içeren öğeler daha ağır görünür.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034530"/>
            <a:ext cx="5194300" cy="2917081"/>
          </a:xfrm>
          <a:prstGeom prst="roundRect">
            <a:avLst>
              <a:gd name="adj" fmla="val 3483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34530"/>
            <a:ext cx="5194300" cy="2917081"/>
          </a:xfrm>
          <a:custGeom>
            <a:avLst/>
            <a:gdLst/>
            <a:ahLst/>
            <a:cxnLst/>
            <a:rect l="l" t="t" r="r" b="b"/>
            <a:pathLst>
              <a:path w="5194300" h="29170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6" name="Text 4"/>
          <p:cNvSpPr/>
          <p:nvPr/>
        </p:nvSpPr>
        <p:spPr>
          <a:xfrm>
            <a:off x="965200" y="2237730"/>
            <a:ext cx="503618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Simetrik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7" name="Image 0" descr="Simetrik deng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65200" y="2575520"/>
            <a:ext cx="3175000" cy="17145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5200" y="4353520"/>
            <a:ext cx="5036185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Ortadan bölen çizginin iki yanında eşit. Ciddi, resmî, güvenilir; resmî duyuru için. Uzun bakınca durağan.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184900" y="2034530"/>
            <a:ext cx="5194300" cy="2917081"/>
          </a:xfrm>
          <a:prstGeom prst="roundRect">
            <a:avLst>
              <a:gd name="adj" fmla="val 3483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6184900" y="2034530"/>
            <a:ext cx="5194300" cy="2917081"/>
          </a:xfrm>
          <a:custGeom>
            <a:avLst/>
            <a:gdLst/>
            <a:ahLst/>
            <a:cxnLst/>
            <a:rect l="l" t="t" r="r" b="b"/>
            <a:pathLst>
              <a:path w="5194300" h="29170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11" name="Text 8"/>
          <p:cNvSpPr/>
          <p:nvPr/>
        </p:nvSpPr>
        <p:spPr>
          <a:xfrm>
            <a:off x="6337300" y="2237730"/>
            <a:ext cx="503618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Asimetrik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12" name="Image 1" descr="Asimetrik deng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37300" y="2575520"/>
            <a:ext cx="3175000" cy="17145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37300" y="4353520"/>
            <a:ext cx="5036185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Farklı boyut ve konum, toplamda denge. Canlı, modern, akılda kalıcı; kurması daha zor.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4.2 Görsel hiyerarşi ve orantı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Hiyerarşi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Okurun öğeleri hangi sırayla göreceğini belirleyen öncelik. Haber kartı: 1. başlık, 2. görsel, 3. kaynak ve logo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Araçlar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Boyut, renk, kontrast, konum, kalınlık, boşluk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Orantı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şey aynı büyüklük ve vurguda olursa hiçbir şey öne çıkmaz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591520"/>
            <a:ext cx="1056640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591520"/>
            <a:ext cx="10566400" cy="1052165"/>
          </a:xfrm>
          <a:custGeom>
            <a:avLst/>
            <a:gdLst/>
            <a:ahLst/>
            <a:cxnLst/>
            <a:rect l="l" t="t" r="r" b="b"/>
            <a:pathLst>
              <a:path w="1056640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845520"/>
            <a:ext cx="104648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Test: gözünüzü kısın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4183311"/>
            <a:ext cx="104648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Ekrana yarı kapalı gözle bakın. İlk gördüğünüz öğe gerçek birinci düzeydir; istediğiniz öğe değilse hiyerarşi hatalıdır.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4.3 Vurgulama ve odak noktası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Başlamadan karar verin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Okur neyi ilk görmeli?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Yollar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Boyut, parlak ya da zıt renk, farklı biçim, kontrast, kalınlık, çevresine boşluk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Kural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Birden fazla yerde vurgu, vurguyu ortadan kaldırır: tek ana odak, en çok bir ya da iki yardımcı odak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4.4 Yakınlık ve Gestalt yasaları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İlgili öğeler yakın, ilgisizler uzak durmalı. Gestalt: göz parçaları değil bütünü görmeye çalışır.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0345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345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Yakınlık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6009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Yakın öğeler grup algılanır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0345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0345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Benzerlik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6009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Biçim, renk, boyut benzerse aynı grup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0345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0345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Kapalılık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6009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Eksik şekli zihin tamamlar; logolarda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12800" y="349627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2800" y="349627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8" name="Text 16"/>
          <p:cNvSpPr/>
          <p:nvPr/>
        </p:nvSpPr>
        <p:spPr>
          <a:xfrm>
            <a:off x="1016000" y="37502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Devamlılık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16000" y="406266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Göz çizgiyi kesintisiz izler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394200" y="349627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394200" y="349627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2" name="Text 20"/>
          <p:cNvSpPr/>
          <p:nvPr/>
        </p:nvSpPr>
        <p:spPr>
          <a:xfrm>
            <a:off x="4597400" y="37502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Figür ve zemin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97400" y="40626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Zihin öne çıkan figür ve geri kalan zemini ayırır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975600" y="349627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7975600" y="349627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6" name="Text 24"/>
          <p:cNvSpPr/>
          <p:nvPr/>
        </p:nvSpPr>
        <p:spPr>
          <a:xfrm>
            <a:off x="8178800" y="37502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Bütünlük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78800" y="40626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Benzer öğeler bütünlük sağlar; her şey aynıysa monoton, her şey farklıysa karmaşık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4.5 Devamlılık, tekrar ve ritim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Tekrar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Ritim ve tutarlılık yaratır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Seri tasarım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kartı şablonları, kapaklar, kampanya görselleri aynı renk, yazı karakteri ve yerleşimi kullanır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Sosyal medya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Şablon kullanmanın temel nedeni budur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4.6 Hizalama ve kontrast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2080865"/>
          </a:xfrm>
          <a:prstGeom prst="roundRect">
            <a:avLst>
              <a:gd name="adj" fmla="val 488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2080865"/>
          </a:xfrm>
          <a:custGeom>
            <a:avLst/>
            <a:gdLst/>
            <a:ahLst/>
            <a:cxnLst/>
            <a:rect l="l" t="t" r="r" b="b"/>
            <a:pathLst>
              <a:path w="5194300" h="20808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Hizalama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Öğeleri ortak hatta yerleştirmek: düzenli, profesyonel. Uzun metinde sola hizalama en okunaklı; ortalı hizalama yalnızca kısa başlık ve davetiye için. Rastgele yerleşim özensiz gösterir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2080865"/>
          </a:xfrm>
          <a:prstGeom prst="roundRect">
            <a:avLst>
              <a:gd name="adj" fmla="val 488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2080865"/>
          </a:xfrm>
          <a:custGeom>
            <a:avLst/>
            <a:gdLst/>
            <a:ahLst/>
            <a:cxnLst/>
            <a:rect l="l" t="t" r="r" b="b"/>
            <a:pathLst>
              <a:path w="5194300" h="20808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1311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Dikkati yönlendirmenin en güçlü yolu: boyut (büyük-küçük), ton (açık-koyu), renk (sıcak-soğuk), biçim (yuvarlak-köşeli), yazı (kalın-ince). Belirgin olmalı; birbirine çok yakın ama aynı olmayan öğeler kararsız görünür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4.7 Grid ve düzen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Altı sütunlu grid: marj, sütun, olu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513830"/>
            <a:ext cx="5080000" cy="2032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46800" y="2042468"/>
            <a:ext cx="53893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Marj:</a:t>
            </a: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kenar boşluğu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146800" y="2401243"/>
            <a:ext cx="53893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Sütun:</a:t>
            </a: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metin ve görsel bölmeleri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146800" y="2760018"/>
            <a:ext cx="53893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Oluk (gutter):</a:t>
            </a: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sütunlar arası boşluk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12800" y="3799830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Grid tasarımın görünmeyen iskeletidir. Dijitalde duyarlı (responsive): masaüstünde çok sütun, telefonda tek sütun; web'de 12 sütunlu grid yaygın. Çok katı grid monotonlaştırır; aynı yayında başlık, görsel, metin hep aynı yerde olunca okur rahat eder.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4.8 Okuma yönü ve göz hareketi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Latin alfabesinde göz soldan sağa, yukarıdan aşağıya gider; büyükten küçüğe, koyudan açığa, renkliden renksize eğilir.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4" name="Image 0" descr="F ve Z okuma örüntüleri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034530"/>
            <a:ext cx="6350000" cy="2286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574530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F: önemli bilgi başlıkta ve satır başlarında. Z: logo sol üstte, çağrı ya da bilgi sağ altta. Mobilde ilk ekran kritik: haber başlığı ve ana görsel orada olmalı.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4.9 Bölüm 4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423" y="1513830"/>
            <a:ext cx="10814387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İlkeler: denge, orantı ve hiyerarşi, vurgu, yakınlık, bütünlük, devamlılık, hizalama, kontrast.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Simetrik denge resmî ve durağan, asimetrik canlı ve dinamik.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Hiyerarşi boyut, renk, kontrast, konum, boşlukla kurulur; vurgu tek noktada.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Gestalt: yakınlık, benzerlik, kapalılık, devamlılık, figür-zemin.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Grid tasarımın iskeletidir; dijitalde duyarlıdır.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Göz soldan sağa ve yukarıdan aşağıya gider; F ve Z örüntüleri kılavuzdur.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4.10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Simetrik ve asimetrik dengeyi karşılaştırın. Hangi içerik için hangisi uygun?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hiyerarşi nedir, hangi araçlarla kurulur? Haber kartıyla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 Gestalt yasasını tanımlayıp tasarım örneğiyle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Grid nedir, neden kullanılır? Basılı ve dijitaldeki farkı anlatın.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900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4 · Tasarım İlkeleri ve Düzen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C127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9779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95625"/>
            <a:ext cx="108833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Tipografi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4017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Yazı karakterleri, okunurluk ve yazı hiyerarşisi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5.1 Tipografi nedir?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Tipografi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yazının görsel olarak düzenlenmesi sanatıdır. Yazı içeriği taşır, ayrıca bir </a:t>
            </a: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ses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taşır (Uçar, 2004): aynı cümle kalın, büyük harfli ve kırmızıysa bağırır, ince ve küçükse fısıldar.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Okunurluk (legibility)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tek harflerin ne kadar rahat ayırt edildiği; karakterin biçimiyle ilgili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184900" y="2372271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184900" y="2372271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6388100" y="2626271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Okunabilirlik (readability)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88100" y="29640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Metnin bütün olarak ne kadar rahat okunduğu; satır uzunluğu, aralık, kontrast, hizalama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3935611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Estetik güzellik, okunmayan metni kurtarmaz.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5.2 Yazı karakteri grupları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238200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238200"/>
          </a:xfrm>
          <a:custGeom>
            <a:avLst/>
            <a:gdLst/>
            <a:ahLst/>
            <a:cxnLst/>
            <a:rect l="l" t="t" r="r" b="b"/>
            <a:pathLst>
              <a:path w="3403600" h="12382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965200" y="1717030"/>
            <a:ext cx="31917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Serifli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65200" y="2026890"/>
            <a:ext cx="3191764" cy="332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Habere Bak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65200" y="2385020"/>
            <a:ext cx="3251200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Uçlarda çıkıntı; gazete, kitap; ciddi, köklü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1513830"/>
            <a:ext cx="3403600" cy="1238200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1513830"/>
            <a:ext cx="3403600" cy="1238200"/>
          </a:xfrm>
          <a:custGeom>
            <a:avLst/>
            <a:gdLst/>
            <a:ahLst/>
            <a:cxnLst/>
            <a:rect l="l" t="t" r="r" b="b"/>
            <a:pathLst>
              <a:path w="3403600" h="12382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546600" y="1717030"/>
            <a:ext cx="31917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Serifsiz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46600" y="2026890"/>
            <a:ext cx="3191764" cy="332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Habere Bak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46600" y="2385020"/>
            <a:ext cx="3191764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Yalın; arayüz, başlık, kısa metin; modern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975600" y="1513830"/>
            <a:ext cx="3403600" cy="1238200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975600" y="1513830"/>
            <a:ext cx="3403600" cy="1238200"/>
          </a:xfrm>
          <a:custGeom>
            <a:avLst/>
            <a:gdLst/>
            <a:ahLst/>
            <a:cxnLst/>
            <a:rect l="l" t="t" r="r" b="b"/>
            <a:pathLst>
              <a:path w="3403600" h="123820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5" name="Text 13"/>
          <p:cNvSpPr/>
          <p:nvPr/>
        </p:nvSpPr>
        <p:spPr>
          <a:xfrm>
            <a:off x="8128000" y="1717030"/>
            <a:ext cx="31917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El yazısı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0" y="2026890"/>
            <a:ext cx="3191764" cy="332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Habere Bak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28000" y="2385020"/>
            <a:ext cx="3191764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Kişisel, süslü; uzun metinde zor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2800" y="2929830"/>
            <a:ext cx="3403600" cy="1452811"/>
          </a:xfrm>
          <a:prstGeom prst="roundRect">
            <a:avLst>
              <a:gd name="adj" fmla="val 6993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812800" y="2929830"/>
            <a:ext cx="3403600" cy="1452811"/>
          </a:xfrm>
          <a:custGeom>
            <a:avLst/>
            <a:gdLst/>
            <a:ahLst/>
            <a:cxnLst/>
            <a:rect l="l" t="t" r="r" b="b"/>
            <a:pathLst>
              <a:path w="3403600" h="145281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20" name="Text 18"/>
          <p:cNvSpPr/>
          <p:nvPr/>
        </p:nvSpPr>
        <p:spPr>
          <a:xfrm>
            <a:off x="965200" y="3133030"/>
            <a:ext cx="31917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Dekoratif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65200" y="3442891"/>
            <a:ext cx="3191764" cy="332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4213D"/>
                </a:solidFill>
                <a:latin typeface="Impact" pitchFamily="34" charset="0"/>
                <a:ea typeface="Impact" pitchFamily="34" charset="-122"/>
                <a:cs typeface="Impact" pitchFamily="34" charset="-120"/>
              </a:rPr>
              <a:t>Habere Bak</a:t>
            </a:r>
            <a:endParaRPr lang="en-US" sz="2200" dirty="0"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65200" y="3801021"/>
            <a:ext cx="3191764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Başlık ve afişte dikkat çeker; uzun metinde kullanılmaz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394200" y="2929830"/>
            <a:ext cx="3403600" cy="1452811"/>
          </a:xfrm>
          <a:prstGeom prst="roundRect">
            <a:avLst>
              <a:gd name="adj" fmla="val 6993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4394200" y="2929830"/>
            <a:ext cx="3403600" cy="1452811"/>
          </a:xfrm>
          <a:custGeom>
            <a:avLst/>
            <a:gdLst/>
            <a:ahLst/>
            <a:cxnLst/>
            <a:rect l="l" t="t" r="r" b="b"/>
            <a:pathLst>
              <a:path w="3403600" h="145281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5" name="Text 23"/>
          <p:cNvSpPr/>
          <p:nvPr/>
        </p:nvSpPr>
        <p:spPr>
          <a:xfrm>
            <a:off x="4546600" y="3133030"/>
            <a:ext cx="31917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Sabit genişlikli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46600" y="3442891"/>
            <a:ext cx="3191764" cy="332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421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Habere Bak</a:t>
            </a:r>
            <a:endParaRPr lang="en-US" sz="22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546600" y="3801021"/>
            <a:ext cx="3191764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harf aynı genişlikte; kod ve teknik metin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4636641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Yüksek çözünürlüklü ekranlarda serif sorunu azaldı; birçok haber sitesi dijitalde serifli metin kullanır. Karakteri hedef ortamda, özellikle telefonda deneyin.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5.3 Temel tipografi kavramları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Punto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Harf boyutu; ekranda px. Mobilde gövde metni için ~16 px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Satır aralığı (leading)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Punto büyüklüğünün yaklaşık 1,3-1,6 katı rahat okunur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Harf aralığı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Tracking ve kerning; çok sıkışık ya da açık okumayı zorlar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297557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297557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295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Satır uzunluğu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419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Yaklaşık 45-75 karakter rahat okunur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297557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297557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295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Hizalama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419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Uzun metin için sola hizalama en rahat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297557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297557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295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Kalınlık (weight)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54196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İnce, normal, kalın; vurgu için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5.4 Tipografik hiyerarşi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10566400" cy="3035151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041400" y="2047230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Manşet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098800" y="1742430"/>
            <a:ext cx="3641705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örneği</a:t>
            </a:r>
            <a:endParaRPr lang="en-US" sz="3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41400" y="2592040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Spot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098800" y="2471390"/>
            <a:ext cx="1913156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1D1D1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örneği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41400" y="3030786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 başlık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098800" y="2951411"/>
            <a:ext cx="1922026" cy="363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1D1D1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örneği</a:t>
            </a:r>
            <a:endParaRPr lang="en-US" sz="19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41400" y="3419376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Gövde metni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098800" y="3378101"/>
            <a:ext cx="139136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D1D1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örneği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41400" y="3764161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 altyazısı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098800" y="3751461"/>
            <a:ext cx="121747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örneği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41400" y="4089251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Kaynak, dipnot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098800" y="4101951"/>
            <a:ext cx="104352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örneği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4802981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Bölümler boyut, kalınlık, renk ve konumla ayrılır; her düzey için bir stil belirlenir ve tüm içerikte aynı kullanılır.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5.5 Karakter seçimi ve eşleştirme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Kişilik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 içeriğin ve yayının kişiliğini yansıtmalı; ciddi haber ile eğlenceli duyuru aynı karakteri kullanmamalı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Sayı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tasarımda iki, en çok üç karakter ailesi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Serifli başlık ile serifsiz gövde iyi çalışır; birbirine çok benzeyen ama aynı olmayan ikili kararsız görünür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Tutarlılık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Aynı yayında hep aynı karakterler; tanınırlık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5.6 Okunurluğu bozan hatalar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232446"/>
          </a:xfrm>
          <a:prstGeom prst="roundRect">
            <a:avLst>
              <a:gd name="adj" fmla="val 824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232446"/>
          </a:xfrm>
          <a:custGeom>
            <a:avLst/>
            <a:gdLst/>
            <a:ahLst/>
            <a:cxnLst/>
            <a:rect l="l" t="t" r="r" b="b"/>
            <a:pathLst>
              <a:path w="3403600" h="123244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Tamamen büyük harf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4882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3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Uzun metin zor okunur, bağırıyor izlenimi verir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232446"/>
          </a:xfrm>
          <a:prstGeom prst="roundRect">
            <a:avLst>
              <a:gd name="adj" fmla="val 8244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232446"/>
          </a:xfrm>
          <a:custGeom>
            <a:avLst/>
            <a:gdLst/>
            <a:ahLst/>
            <a:cxnLst/>
            <a:rect l="l" t="t" r="r" b="b"/>
            <a:pathLst>
              <a:path w="3403600" h="123244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Hepsi kalın ya da italik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256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3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Uzun metinde vurgu işlevini yitirir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232446"/>
          </a:xfrm>
          <a:prstGeom prst="roundRect">
            <a:avLst>
              <a:gd name="adj" fmla="val 8244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232446"/>
          </a:xfrm>
          <a:custGeom>
            <a:avLst/>
            <a:gdLst/>
            <a:ahLst/>
            <a:cxnLst/>
            <a:rect l="l" t="t" r="r" b="b"/>
            <a:pathLst>
              <a:path w="3403600" h="123244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Süslü karakter gövdede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4882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3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Dekoratif ve script karakterler gövde metni için değil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2924076"/>
            <a:ext cx="3403600" cy="1738164"/>
          </a:xfrm>
          <a:prstGeom prst="roundRect">
            <a:avLst>
              <a:gd name="adj" fmla="val 584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2924076"/>
            <a:ext cx="3403600" cy="1738164"/>
          </a:xfrm>
          <a:custGeom>
            <a:avLst/>
            <a:gdLst/>
            <a:ahLst/>
            <a:cxnLst/>
            <a:rect l="l" t="t" r="r" b="b"/>
            <a:pathLst>
              <a:path w="3403600" h="1738164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178076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Düşük kontrast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490466"/>
            <a:ext cx="3087116" cy="256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3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Özellikle fotoğraf üzerine ince yazı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2924076"/>
            <a:ext cx="3403600" cy="1738164"/>
          </a:xfrm>
          <a:prstGeom prst="roundRect">
            <a:avLst>
              <a:gd name="adj" fmla="val 5845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2924076"/>
            <a:ext cx="3403600" cy="1738164"/>
          </a:xfrm>
          <a:custGeom>
            <a:avLst/>
            <a:gdLst/>
            <a:ahLst/>
            <a:cxnLst/>
            <a:rect l="l" t="t" r="r" b="b"/>
            <a:pathLst>
              <a:path w="3403600" h="1738164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178076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Kötü satır ayarı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490466"/>
            <a:ext cx="3087116" cy="4882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3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Çok kısa ya da uzun satır, sıkışık aralık, ortalı uzun paragraf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2924076"/>
            <a:ext cx="3403600" cy="1738164"/>
          </a:xfrm>
          <a:prstGeom prst="roundRect">
            <a:avLst>
              <a:gd name="adj" fmla="val 5845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2924076"/>
            <a:ext cx="3403600" cy="1738164"/>
          </a:xfrm>
          <a:custGeom>
            <a:avLst/>
            <a:gdLst/>
            <a:ahLst/>
            <a:cxnLst/>
            <a:rect l="l" t="t" r="r" b="b"/>
            <a:pathLst>
              <a:path w="3403600" h="1738164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178076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Türkçe karakter desteği yok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764756"/>
            <a:ext cx="3087116" cy="719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3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ı, İ, ğ, ş, ç, ö, ü başka karakterle görünebilir; fontu Türkçe karakterlerle deneyin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4916239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Koyu zeminde beyaz yazıda harf ve satır aralığını biraz açın.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5.7 Dijital ortamda tipografi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Sistem ve web fontları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Sistem fontları her cihazda güvenli; web fontları (Google Fonts) yüklenirken iner, çeşitlilik sunar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Lisans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font serbest değil; ticari kullanımda lisansı kontrol edin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Dosya biçimi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TTF, OTF; web için WOFF2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4867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Farklı ekranlarda test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7991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Masaüstünde güzel yazı telefonda küçük, ince, sıkışık kalabilir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4867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içindeki yazı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7991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 okuyucu okuyamaz; önemli bilgiyi metin olarak da verin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5.8 Bölüm 5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423" y="1513830"/>
            <a:ext cx="10814387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Tipografi yazının görsel düzenlenmesidir; yazı görsel bir ses taşır.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Okunurluk harflerle, okunabilirlik metnin bütünüyle ilgilidir.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Gruplar: serifli, serifsiz, el yazısı, dekoratif, sabit genişlikli.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Punto, satır aralığı, harf aralığı, satır uzunluğu, hizalama okunabilirliği belirler.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Hiyerarşi: manşet, spot, ara başlık, gövde, altyazı, kaynak.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En çok iki-üç karakter ailesi; Türkçe karakter desteği ve lisans kontrol edilmeli.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Tipografi nedir? Okunurluk ve okunabilirliği ayırarak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Serifli ve serifsiz karakterlerin özelliklerini ve kullanım alanlarını karşılaştırın.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Tipografik hiyerarşi nedir? Haber içeriğinde düzeyleri örnekleyin.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Dijitalde karakter seçerken dikkat edilecek noktaları ve yaygın hataları anlatın.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15598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5 · Tipografi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6A4C9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6442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762250"/>
            <a:ext cx="10883392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Kullanımı, Bilgi Tasarımı ve Etik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42735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Fotoğraf, infografik, veri görselleştirme, telif ve görsel etik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6.1 Görsel türleri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Gerçekliği belgeler; haberde en güçlü kanıt ve duygu aracı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İllüstrasyon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Fotoğrafın çekilemediği ya da soyut kaldığı konularda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İkon, piktogram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Kavramları sade biçimlerle anlatan simgeler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Grafik, şema, harita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Veri, süreç ya da mekân bilgisini görselleştirir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 görüntüsü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içeriği belgeler; kaynak ve tarih önemli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4564311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Daha az metin, daha çok görsel: görseller ilgiyi canlı tutar, okumayı kolaylaştırır, soyut konuları anlatmaya yardım eder.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ile metin ilişkisi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Yakınlık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Görsel, anlattığı metinle aynı sayfada ve ona yakın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Çelişmemek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 "sakin toplantı" derken gergin yüz seçmek okuru yanıltır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Altyazı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Görselin ne olduğunu, kimi gösterdiğini, kaynağını belirtir; okur önce başlık, görsel, altyazıya bakar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Rekabet yok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Yazıyı vurguluyorsanız görseli küçük, görseli vurguluyorsanız yazıyı sade tutun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6.2 Fotoğraf kompozisyonu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Üçler kuralı ızgarası; kesişim noktaları işaretli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513830"/>
            <a:ext cx="5715000" cy="1905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756400" y="2199630"/>
            <a:ext cx="476148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Üçler kuralı:</a:t>
            </a: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kareyi üçe bölen çizgilerin kesişimine önemli öğeyi koyun.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2800" y="3672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812800" y="3672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7" name="Text 4"/>
          <p:cNvSpPr/>
          <p:nvPr/>
        </p:nvSpPr>
        <p:spPr>
          <a:xfrm>
            <a:off x="1016000" y="3926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Çerçeveleme, kırpma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16000" y="4239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Gereksiz alanı çıkarın; anlamı bozmayın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394200" y="3672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4394200" y="3672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1" name="Text 8"/>
          <p:cNvSpPr/>
          <p:nvPr/>
        </p:nvSpPr>
        <p:spPr>
          <a:xfrm>
            <a:off x="4597400" y="3926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Işık, netlik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597400" y="4239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Bulanık ya da karanlık kare profesyonel durmaz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975600" y="3672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4" name="Shape 11"/>
          <p:cNvSpPr/>
          <p:nvPr/>
        </p:nvSpPr>
        <p:spPr>
          <a:xfrm>
            <a:off x="7975600" y="3672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5" name="Text 12"/>
          <p:cNvSpPr/>
          <p:nvPr/>
        </p:nvSpPr>
        <p:spPr>
          <a:xfrm>
            <a:off x="8178800" y="3926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Arka plan, yönelim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78800" y="4239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Dikkat dağıtan öğeleri ayıklayın; mecraya göre dikey, yatay, kare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6.3 Bilgi tasarımı ve infografik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Bilgi tasarımı</a:t>
            </a: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karmaşık bilgiyi amaca uygun düzenleyip anlaşılır kılmak. </a:t>
            </a:r>
            <a:r>
              <a:rPr lang="en-US" sz="15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İnfografik</a:t>
            </a: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bilgiyi metin ve görselle birlikte anlatan tasarım.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012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012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5552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infografik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8930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ana mesaj; başlık çıkarımı söyler; mantıksal akış, okuma yönüyle uyumlu; net hiyerarşi, sınırlı renk, kısa metin; kaynak ve tarih; gereksiz süs yok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184900" y="23012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184900" y="23012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6388100" y="25552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Sık hatalar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88100" y="28930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Çok metin, kopuk bölümler, ilgisiz süsleme, okunmayan küçük yazı, kaynaksız veri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6.4 Doğru grafik türü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530"/>
          <a:ext cx="10553700" cy="2636341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Amaç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Uygun grafik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Not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Zaman içinde değişim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Çizgi grafik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Zaman soldan sağa akar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Karşılaştırma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Çubuk (sütun) grafik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Kategorileri kolay kıyaslar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Parça-bütün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Pasta ya da halka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Genellikle beş dilime kadar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Coğrafi dağılım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Harita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Renk skalasını açıkça belirtin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İki değişken ilişkisi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Nokta (saçılım)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Eksen açıklaması önemli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Yanıltıcı grafiklerden kaçınmak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Sıfırdan başlayan eksen farkı doğru, kesilmiş eksen farkı büyük gösteri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513830"/>
            <a:ext cx="4064000" cy="2286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4053830"/>
            <a:ext cx="34036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4053830"/>
            <a:ext cx="3403600" cy="1438126"/>
          </a:xfrm>
          <a:custGeom>
            <a:avLst/>
            <a:gdLst/>
            <a:ahLst/>
            <a:cxnLst/>
            <a:rect l="l" t="t" r="r" b="b"/>
            <a:pathLst>
              <a:path w="34036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430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Eksen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46202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Çubuk grafikte eksenin sıfırdan başlamaması farkı büyütür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394200" y="4053830"/>
            <a:ext cx="34036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4394200" y="4053830"/>
            <a:ext cx="3403600" cy="1438126"/>
          </a:xfrm>
          <a:custGeom>
            <a:avLst/>
            <a:gdLst/>
            <a:ahLst/>
            <a:cxnLst/>
            <a:rect l="l" t="t" r="r" b="b"/>
            <a:pathLst>
              <a:path w="34036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7"/>
          <p:cNvSpPr/>
          <p:nvPr/>
        </p:nvSpPr>
        <p:spPr>
          <a:xfrm>
            <a:off x="4597400" y="430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3B ve simgeler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597400" y="4620220"/>
            <a:ext cx="3087116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 boyutlu efekt kıyası zorlaştırır; iki kat veri için iki kat yükseklik ve genişlik alanı dört kat yapar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75600" y="4053830"/>
            <a:ext cx="34036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7975600" y="4053830"/>
            <a:ext cx="3403600" cy="1438126"/>
          </a:xfrm>
          <a:custGeom>
            <a:avLst/>
            <a:gdLst/>
            <a:ahLst/>
            <a:cxnLst/>
            <a:rect l="l" t="t" r="r" b="b"/>
            <a:pathLst>
              <a:path w="34036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1"/>
          <p:cNvSpPr/>
          <p:nvPr/>
        </p:nvSpPr>
        <p:spPr>
          <a:xfrm>
            <a:off x="8178800" y="430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Eksik bilgi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78800" y="46202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Başlık, birim, kaynak, tarih; anlamsız renk skalası (seçim haritası)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6.5 Görsel etik ve telif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215281"/>
          </a:xfrm>
          <a:custGeom>
            <a:avLst/>
            <a:gdLst/>
            <a:ahLst/>
            <a:cxnLst/>
            <a:rect l="l" t="t" r="r" b="b"/>
            <a:pathLst>
              <a:path w="51943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 manipülasyonu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4931537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Kırpma, ton ve parlaklık dengesi kabul görür; nesne eklemek, kişi ya da öğe silmek, anlamı değiştirmek haber etiğiyle bağdaşmaz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215281"/>
          </a:xfrm>
          <a:custGeom>
            <a:avLst/>
            <a:gdLst/>
            <a:ahLst/>
            <a:cxnLst/>
            <a:rect l="l" t="t" r="r" b="b"/>
            <a:pathLst>
              <a:path w="51943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Yapay zekâ görselleri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080220"/>
            <a:ext cx="4931537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Gerçek olayı belgeliyormuş gibi sunulmamalı; kullanıldığı yerde etiketlenmeli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2906911"/>
            <a:ext cx="51943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2906911"/>
            <a:ext cx="5194300" cy="1438126"/>
          </a:xfrm>
          <a:custGeom>
            <a:avLst/>
            <a:gdLst/>
            <a:ahLst/>
            <a:cxnLst/>
            <a:rect l="l" t="t" r="r" b="b"/>
            <a:pathLst>
              <a:path w="51943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160911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Telif hakkı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473301"/>
            <a:ext cx="4931537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İnternetteki her görsel serbest değil; sahip, lisans, şartları kontrol edin. Güvenli: kendi fotoğrafınız, lisanslı stok, Creative Commons, basın kitleri. Belirsizlikte hukuk birimi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2906911"/>
            <a:ext cx="51943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2906911"/>
            <a:ext cx="5194300" cy="1438126"/>
          </a:xfrm>
          <a:custGeom>
            <a:avLst/>
            <a:gdLst/>
            <a:ahLst/>
            <a:cxnLst/>
            <a:rect l="l" t="t" r="r" b="b"/>
            <a:pathLst>
              <a:path w="51943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160911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Kaynak, kişilik hakları, erişilebilirlik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473301"/>
            <a:ext cx="4931537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Kaynağı ve fotoğrafçıyı belirtin; çocuk ve mağdur görselleri izin ve etik kurallarla; alt metin ekleyin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6.6 Bölüm 6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621" y="1513830"/>
            <a:ext cx="10814189" cy="14477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Görseller metni tamamlamalı, ona yakın durmalı, çelişmemeli; altyazı önemlidir.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Üçler kuralı, kırpma ve arka plan kontrolü temel kompozisyon araçlarıdır.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İnfografik: tek mesaj, net hiyerarşi, mantıksal akış, kaynak.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türü amaca göre seçilir; yanıltıcı grafik güveni zedeler.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579" indent="-218579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Manipülasyon, yapay zekâ görselleri, telif ve kişilik hakları temel etik konulardır.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6.7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üretiminde görsel ile metin ilişkisi nasıl olmalı? Altyazının işlevi nedir?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infografiğin özelliklerini ve sık hataları örneklerle anlatın.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Değişim, karşılaştırma ve parça-bütün için hangi grafikler uygun? Yanıltıcı grafik nasıl önlenir?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fotoğrafında hangi müdahaleler kabul edilebilir? Telif ve yapay zekâ görsellerini tartışın.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40299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6 · Görsel Kullanımı, Bilgi Tasarımı ve Etik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D6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6442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762250"/>
            <a:ext cx="10883392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Tasarımın Teknik Temelleri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42735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Piksel, dosya biçimleri, ekran ölçüleri, erişilebilirlik ve baskıya kısa bakış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7.1 Piksel ve çözünürlük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Piksel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görseli oluşturan küçük renkli kareler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Çözünürlük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Yatay ve dikey piksel sayısı (örn. 1080 × 1350). Arttıkça ayrıntı ve yayın boyutu artar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Küçüğü büyütmek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Bulanıklaşır, bozulur: en büyük kullanıma uygun boyutta başlayın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334345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334345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8834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PPI / DPI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926136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Birim alandaki yoğunluk; esas olarak baskıda önemli. Baskıda 300 dpi yeterli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184900" y="3334345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6184900" y="3334345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1" name="Text 19"/>
          <p:cNvSpPr/>
          <p:nvPr/>
        </p:nvSpPr>
        <p:spPr>
          <a:xfrm>
            <a:off x="6388100" y="358834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Ekranda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388100" y="3926136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Belirleyici olan toplam piksel sayısı. Yüksek yoğunluklu (retina) ekranlar için görseli gösterileceği boyutun yaklaşık iki katı pikselde hazırlayın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7.2 Raster ve vektör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530"/>
          <a:ext cx="10553700" cy="2636341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Özellik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Raster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Vektör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Yapı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Piksellerden oluşur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Matematiksel çizgi ve şekiller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En uygun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Fotoğraf, ekran görüntüsü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Logo, ikon, basit çizim, infografik öğesi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Büyütünce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Bulanıklaşır, bozulur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Kalite bozulmaz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Dosya türleri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JPEG, PNG, GIF, WebP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SVG, AI, EPS, PDF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Örnek program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Photoshop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Illustrator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416871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Logonuzu mümkünse vektör saklayın: küçük simgede de büyük afişte de aynı keskinlik.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7.3 Dosya biçimleri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530"/>
          <a:ext cx="10553700" cy="3515122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Biçim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En uygun kullanım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Not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JPEG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Fotoğraf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Kayıplı, küçük dosya; şeffaflık yok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PNG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Şeffaf logo, ekran görüntüsü, keskin grafik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Kayıpsız; fotoğrafta büyük olabilir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GIF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Kısa, basit animasyon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En fazla 256 renk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WebP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Web için hafif görsel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Eski programlarda açılmayabilir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SVG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Web için logo, ikon, çizim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Vektör; kalite bozulmaz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PDF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Baskı, belge, rapor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Yazı ve düzeni korur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MP4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Video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13D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Çoğu platformda standart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7.4 Ekran boyutları ve oranlar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Oranlar: kare 1:1, dikey 4:5 ve 9:16, yatay 16:9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513830"/>
            <a:ext cx="6350000" cy="1968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3736330"/>
            <a:ext cx="34036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3736330"/>
            <a:ext cx="3403600" cy="1438126"/>
          </a:xfrm>
          <a:custGeom>
            <a:avLst/>
            <a:gdLst/>
            <a:ahLst/>
            <a:cxnLst/>
            <a:rect l="l" t="t" r="r" b="b"/>
            <a:pathLst>
              <a:path w="34036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39903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Platform ölçüsü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43027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Sık değişir; yayından önce güncel yardım sayfasını kontrol edin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394200" y="3736330"/>
            <a:ext cx="34036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4394200" y="3736330"/>
            <a:ext cx="3403600" cy="1438126"/>
          </a:xfrm>
          <a:custGeom>
            <a:avLst/>
            <a:gdLst/>
            <a:ahLst/>
            <a:cxnLst/>
            <a:rect l="l" t="t" r="r" b="b"/>
            <a:pathLst>
              <a:path w="34036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7"/>
          <p:cNvSpPr/>
          <p:nvPr/>
        </p:nvSpPr>
        <p:spPr>
          <a:xfrm>
            <a:off x="4597400" y="39903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Güvenli alan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597400" y="4302720"/>
            <a:ext cx="3087116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Kenarlar kırpılabilir ya da arayüzle örtülür; yazı ve yüzleri kenardan uzak tutun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75600" y="3736330"/>
            <a:ext cx="3403600" cy="1438126"/>
          </a:xfrm>
          <a:prstGeom prst="roundRect">
            <a:avLst>
              <a:gd name="adj" fmla="val 7065"/>
            </a:avLst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7975600" y="3736330"/>
            <a:ext cx="3403600" cy="1438126"/>
          </a:xfrm>
          <a:custGeom>
            <a:avLst/>
            <a:gdLst/>
            <a:ahLst/>
            <a:cxnLst/>
            <a:rect l="l" t="t" r="r" b="b"/>
            <a:pathLst>
              <a:path w="3403600" h="143812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1"/>
          <p:cNvSpPr/>
          <p:nvPr/>
        </p:nvSpPr>
        <p:spPr>
          <a:xfrm>
            <a:off x="8178800" y="39903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Önce mobil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78800" y="4302720"/>
            <a:ext cx="3087116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Kol boyu uzaklıkta telefonda deneyin; duyarlı tasarım; dokunma alanı yeterince büyük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7.5 Dijital erişilebilirlik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 metin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Görsele kısa açıklama; ekran okuyucu için, görsel yüklenmezse de görünür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Normal metin için en az 4,5:1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Gömülü yazıdan kaçının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Görseldeki yazıyı ekran okuyucu okumaz; bilgiyi metin olarak da verin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4867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dışında ipucu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799136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Bilgiyi yalnızca renkle vermeyin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4867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Video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799136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Altyazı ve transkript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4867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Bağlantı metni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7991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"Buraya tıklayın" yerine hedefi anlatan metin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7.6 Baskı tasarımına kısa bakış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798290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798290"/>
          </a:xfrm>
          <a:custGeom>
            <a:avLst/>
            <a:gdLst/>
            <a:ahLst/>
            <a:cxnLst/>
            <a:rect l="l" t="t" r="r" b="b"/>
            <a:pathLst>
              <a:path w="3403600" h="17982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CMYK, 300 dpi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Ekranda canlı renk baskıda soluk çıkabilir; çözünürlük en az 300 dpi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798290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798290"/>
          </a:xfrm>
          <a:custGeom>
            <a:avLst/>
            <a:gdLst/>
            <a:ahLst/>
            <a:cxnLst/>
            <a:rect l="l" t="t" r="r" b="b"/>
            <a:pathLst>
              <a:path w="3403600" h="17982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Taşma payı (bleed)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Kenara uzanan görsel kesimde beyaz kalmasın diye her kenarda birkaç mm taşırılır; genellikle 3 mm, kesin ölçü matbaadan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798290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798290"/>
          </a:xfrm>
          <a:custGeom>
            <a:avLst/>
            <a:gdLst/>
            <a:ahLst/>
            <a:cxnLst/>
            <a:rect l="l" t="t" r="r" b="b"/>
            <a:pathLst>
              <a:path w="3403600" h="17982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Güvenli alan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Önemli yazı ve logo kesim kenarından uzak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48992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48992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74392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Ölçü, kâğıt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405631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A4 210 × 297 mm; kâğıt türü ve gramaj renkleri etkiler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48992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48992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74392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Baskıya hazır PDF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405631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Yazı tipleri gömülü ya da eğriye çevrilmiş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48992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48992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743920"/>
            <a:ext cx="32004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Matbaayla önce konuşun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405631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Sonradan çıkacak sorunları önler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7.7 Sık kullanılan araçlar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Canva, Adobe Express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Hızlı, şablon tabanlı; sosyal medya, afiş, sunum; gazeteci için en uygun başlangıç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Arayüz ve işbirlikli tasarım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052165"/>
          </a:xfrm>
          <a:custGeom>
            <a:avLst/>
            <a:gdLst/>
            <a:ahLst/>
            <a:cxnLst/>
            <a:rect l="l" t="t" r="r" b="b"/>
            <a:pathLst>
              <a:path w="519430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Photoshop, Illustrator, InDesign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Raster düzenleme; vektör çizim; çok sayfalı yayın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052165"/>
          </a:xfrm>
          <a:custGeom>
            <a:avLst/>
            <a:gdLst/>
            <a:ahLst/>
            <a:cxnLst/>
            <a:rect l="l" t="t" r="r" b="b"/>
            <a:pathLst>
              <a:path w="519430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GIMP, Inkscape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Ücretsiz raster ve vektör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4307136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Araçların özellikleri ve fiyatları sık değişir; önemli olan ilkeleri bilmektir.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7.8 Bölüm 7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423" y="1513830"/>
            <a:ext cx="10814387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görseller piksellerden oluşur; çözünürlük ve dosya boyutu kaliteyi ve hızı belirler.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Raster fotoğraf, vektör logo ve ikon için uygundur.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Biçim amaca göre: JPEG fotoğraf, PNG şeffaf grafik, SVG vektör, PDF belge.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Platform ölçüleri sık değişir; güvenli alan ve mobil okunurluk gözetilmeli.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Erişilebilirlik: alt metin, kontrast, altyazı, renk dışında ipucu.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Baskıda CMYK, 300 dpi, taşma payı, matbaayla önceden görüşme.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Piksel ve çözünürlüğü açıklayın. Küçük görseli büyütmek neden sorun?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Raster ve vektörü karşılaştırın; logo, fotoğraf, ikon için hangisi?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JPEG, PNG, GIF, SVG ve PDF'nin kullanım alanlarını anlatın.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içerikte erişilebilirlik için alınabilecek önlemleri sıralayın.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36089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7 · Dijital Tasarımın Teknik Temelleri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C127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6442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762250"/>
            <a:ext cx="10883392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Kimlik ve Dijital İçerik Tasarımı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42735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7000"/>
                  </a:srgbClr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Logo, marka tutarlılığı, sosyal medya, haber görseli ve iş akışı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8.1 Görsel kimlik nedir?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kimlik</a:t>
            </a:r>
            <a:r>
              <a:rPr lang="en-US" sz="17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bir kurumun, yayının ya da markanın kişiliğini ve tavrını yansıtan görsel yapıdır. Amaç: akılda kalıcı, kolay tanınan, ayrışan bir "ses".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Bileşenler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Logo, renk paleti, yazı karakterleri, fotoğraf ve illüstrasyon tarzı, ikonlar, yerleşim düzeni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Tutarlılık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9640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En önemli özellik; kimlik kılavuzu (brand guide) ile korunur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372271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372271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62627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Kılavuz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9640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Logo kullanımı, renk kodları, karakterler, yasak kullanımlar; içerik hazırlarken önce isteyin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8.2 Logo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Logo türleri: sözcük, simge, birleşik">    </p:cNvPr>
          <p:cNvPicPr>
            <a:picLocks noChangeAspect="1"/>
          </p:cNvPicPr>
          <p:nvPr/>
        </p:nvPicPr>
        <p:blipFill>
          <a:blip r:embed="rId1"/>
          <a:srcRect l="0" r="0" t="-42" b="-42"/>
          <a:stretch/>
        </p:blipFill>
        <p:spPr>
          <a:xfrm>
            <a:off x="812800" y="1513830"/>
            <a:ext cx="7937500" cy="1714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34823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34823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37363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logo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40741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Sade, akılda kalıcı, küçükte okunur, büyükte dağılmaz; her zeminde çalışır (açık, koyu, tek renk sürümler); uzun ömürlü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84900" y="348233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6184900" y="348233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7"/>
          <p:cNvSpPr/>
          <p:nvPr/>
        </p:nvSpPr>
        <p:spPr>
          <a:xfrm>
            <a:off x="6388100" y="37363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Sık hatalar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388100" y="40741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Uzatmak, sıkıştırmak, eğmek; rengini değiştirmek; zeminle karışan yere koymak; çok küçük kullanmak; kenara çok yaklaştırmak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12800" y="5302845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Logoyu mümkünse SVG ya da şeffaf zeminli PNG kullanın.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8.3 Sosyal medya gönderisi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mesaj, tek odak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görselde tek ana fikir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Kısa metin, büyük yazı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Telefonda okunur; uzun açıklama gönderi metnine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Net hiyerarşi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Başlık, görsel, logo ilk bakışta ayrılır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2975570"/>
            <a:ext cx="3403600" cy="1815405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2975570"/>
            <a:ext cx="3403600" cy="1815405"/>
          </a:xfrm>
          <a:custGeom>
            <a:avLst/>
            <a:gdLst/>
            <a:ahLst/>
            <a:cxnLst/>
            <a:rect l="l" t="t" r="r" b="b"/>
            <a:pathLst>
              <a:path w="3403600" h="18154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295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Tutarlı şablon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419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Aynı renk, karakter, yerleşim; hesap tanınır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2975570"/>
            <a:ext cx="3403600" cy="1815405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2975570"/>
            <a:ext cx="3403600" cy="1815405"/>
          </a:xfrm>
          <a:custGeom>
            <a:avLst/>
            <a:gdLst/>
            <a:ahLst/>
            <a:cxnLst/>
            <a:rect l="l" t="t" r="r" b="b"/>
            <a:pathLst>
              <a:path w="3403600" h="18154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295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Kontrast, güvenli alan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419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Fotoğraf üstü yazıda fotoğrafı koyulaştırın ya da düz alan ekleyin; platformun güncel ölçüsü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2975570"/>
            <a:ext cx="3403600" cy="1815405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2975570"/>
            <a:ext cx="3403600" cy="1815405"/>
          </a:xfrm>
          <a:custGeom>
            <a:avLst/>
            <a:gdLst/>
            <a:ahLst/>
            <a:cxnLst/>
            <a:rect l="l" t="t" r="r" b="b"/>
            <a:pathLst>
              <a:path w="3403600" h="18154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29570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Erişilebilirlik, kaydırmalı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1625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 metin; önemli bilgiyi gönderi metninde de verin. İlk sayfa dikkat çekici, son sayfa çağrı ya da özet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8.4 Haber görselleri ve küçük resimler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kartı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Başlık, görsel, logo, tarih; hiyerarşisi ve şablonu önceden hazır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Alıntı kartı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Söz ve söyleyen net, yazı okunaklı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41115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41115"/>
          </a:xfrm>
          <a:custGeom>
            <a:avLst/>
            <a:gdLst/>
            <a:ahLst/>
            <a:cxnLst/>
            <a:rect l="l" t="t" r="r" b="b"/>
            <a:pathLst>
              <a:path w="3403600" h="1541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Son dakika şablonu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Abartısız kullanın; her haberde etkisini yitirir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486745"/>
            <a:ext cx="32004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Küçük resim (thumbnail)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7991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Net odak, az kelime, yüksek kontrast; küçükte okunmalı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32745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32745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4867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İnfografik, veri kartı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799136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 bölümdeki ilkelerle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4770686"/>
            <a:ext cx="1088339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Etik sınır: görsel içeriğin vaat ettiğinden fazlasını vaat etmemeli. Yalnızca tıklama için hazırlanan uyumsuz başlık ve görsel, uzun vadede güvenilirliği zedeler.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8.5 E-bülten, sunum ve belgeler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E-bülten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Telefondan okunur: tek sütun, dar düzen; net başlık, belirgin bağlantı, hafif görsel; önemli bilgiyi görsele gömmeyin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Sunum slaytı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slayt bir fikir: az metin, büyük yazı, yüksek kontrast, tutarlı şablon; tüm konuşmayı yazmayın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Rapor, PDF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Başlık hiyerarşisi, yeterli boşluk, okunur punto; uzun belgede içindekiler ve sayfa numarası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8.6 Dijital içerik tasarımı iş akışı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217317" cy="1111151"/>
          </a:xfrm>
          <a:prstGeom prst="roundRect">
            <a:avLst>
              <a:gd name="adj" fmla="val 914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217317" cy="1111151"/>
          </a:xfrm>
          <a:custGeom>
            <a:avLst/>
            <a:gdLst/>
            <a:ahLst/>
            <a:cxnLst/>
            <a:rect l="l" t="t" r="r" b="b"/>
            <a:pathLst>
              <a:path w="3217317" h="111115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965200" y="1717030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Brif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65200" y="2026890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Amaç, kitle, mesaj, mecra, ölçü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119017" y="1873845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487317" y="1513830"/>
            <a:ext cx="3217366" cy="1111151"/>
          </a:xfrm>
          <a:prstGeom prst="roundRect">
            <a:avLst>
              <a:gd name="adj" fmla="val 9144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487317" y="1513830"/>
            <a:ext cx="3217366" cy="1111151"/>
          </a:xfrm>
          <a:custGeom>
            <a:avLst/>
            <a:gdLst/>
            <a:ahLst/>
            <a:cxnLst/>
            <a:rect l="l" t="t" r="r" b="b"/>
            <a:pathLst>
              <a:path w="3217366" h="111115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66" y="0"/>
                </a:lnTo>
                <a:arcTo hR="101600" wR="101600" stAng="16200000" swAng="5400000"/>
                <a:lnTo>
                  <a:pt x="3217366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10" name="Text 8"/>
          <p:cNvSpPr/>
          <p:nvPr/>
        </p:nvSpPr>
        <p:spPr>
          <a:xfrm>
            <a:off x="4639717" y="1717030"/>
            <a:ext cx="29999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Referans, fikir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639717" y="2026890"/>
            <a:ext cx="299994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örnekler, kimlik kılavuzu, şablonlar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93583" y="1873845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161883" y="1513830"/>
            <a:ext cx="3217317" cy="1111151"/>
          </a:xfrm>
          <a:prstGeom prst="roundRect">
            <a:avLst>
              <a:gd name="adj" fmla="val 9144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8161883" y="1513830"/>
            <a:ext cx="3217317" cy="1111151"/>
          </a:xfrm>
          <a:custGeom>
            <a:avLst/>
            <a:gdLst/>
            <a:ahLst/>
            <a:cxnLst/>
            <a:rect l="l" t="t" r="r" b="b"/>
            <a:pathLst>
              <a:path w="3217317" h="111115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5" name="Text 13"/>
          <p:cNvSpPr/>
          <p:nvPr/>
        </p:nvSpPr>
        <p:spPr>
          <a:xfrm>
            <a:off x="8314283" y="1717030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Taslak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14283" y="2026890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Kâğıtta ya da basit araçla yerleşim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2800" y="2878981"/>
            <a:ext cx="3217317" cy="888305"/>
          </a:xfrm>
          <a:prstGeom prst="roundRect">
            <a:avLst>
              <a:gd name="adj" fmla="val 11438"/>
            </a:avLst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12800" y="2878981"/>
            <a:ext cx="3217317" cy="888305"/>
          </a:xfrm>
          <a:custGeom>
            <a:avLst/>
            <a:gdLst/>
            <a:ahLst/>
            <a:cxnLst/>
            <a:rect l="l" t="t" r="r" b="b"/>
            <a:pathLst>
              <a:path w="3217317" h="8883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19" name="Text 17"/>
          <p:cNvSpPr/>
          <p:nvPr/>
        </p:nvSpPr>
        <p:spPr>
          <a:xfrm>
            <a:off x="965200" y="3082181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65200" y="3392041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Hiyerarşi, renk, yazı, görsel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119017" y="3127573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487317" y="2878981"/>
            <a:ext cx="3217366" cy="888305"/>
          </a:xfrm>
          <a:prstGeom prst="roundRect">
            <a:avLst>
              <a:gd name="adj" fmla="val 11438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487317" y="2878981"/>
            <a:ext cx="3217366" cy="888305"/>
          </a:xfrm>
          <a:custGeom>
            <a:avLst/>
            <a:gdLst/>
            <a:ahLst/>
            <a:cxnLst/>
            <a:rect l="l" t="t" r="r" b="b"/>
            <a:pathLst>
              <a:path w="3217366" h="8883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66" y="0"/>
                </a:lnTo>
                <a:arcTo hR="101600" wR="101600" stAng="16200000" swAng="5400000"/>
                <a:lnTo>
                  <a:pt x="3217366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24" name="Text 22"/>
          <p:cNvSpPr/>
          <p:nvPr/>
        </p:nvSpPr>
        <p:spPr>
          <a:xfrm>
            <a:off x="4639717" y="3082181"/>
            <a:ext cx="29999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Kontrol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639717" y="3392041"/>
            <a:ext cx="2999943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Kontrol listesi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793583" y="3127573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161883" y="2878981"/>
            <a:ext cx="3217317" cy="888305"/>
          </a:xfrm>
          <a:prstGeom prst="roundRect">
            <a:avLst>
              <a:gd name="adj" fmla="val 11438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8161883" y="2878981"/>
            <a:ext cx="3217317" cy="888305"/>
          </a:xfrm>
          <a:custGeom>
            <a:avLst/>
            <a:gdLst/>
            <a:ahLst/>
            <a:cxnLst/>
            <a:rect l="l" t="t" r="r" b="b"/>
            <a:pathLst>
              <a:path w="3217317" h="8883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29" name="Text 27"/>
          <p:cNvSpPr/>
          <p:nvPr/>
        </p:nvSpPr>
        <p:spPr>
          <a:xfrm>
            <a:off x="8314283" y="3082181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Dışa aktarma, yayın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14283" y="3392041"/>
            <a:ext cx="299989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Doğru biçim ve boyut; alt metin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12800" y="4021286"/>
            <a:ext cx="1088339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Son adım: etkileşim verilerine bakıp neyin işe yaradığını öğrenin (ölçme).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 öncesi kontrol listesi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65200" y="162813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39391" y="1668463"/>
            <a:ext cx="2178010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ana mesaj var mı?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146800" y="151383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299200" y="162813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573391" y="1668463"/>
            <a:ext cx="3491686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Hiyerarşi net mi? (Gözünüzü kısın.)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12800" y="216406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965200" y="227836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239391" y="2318693"/>
            <a:ext cx="4805809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Yazı telefonda okunuyor mu? Kontrast yeterli mi?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46800" y="216406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299200" y="227836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73391" y="2318693"/>
            <a:ext cx="3920490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sayısı sınırlı ve kimliğe uygun mu?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281429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965200" y="292859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39391" y="2968923"/>
            <a:ext cx="3828455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Türkçe karakterler ve yazım doğru mu?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146800" y="281429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6299200" y="292859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573391" y="2968923"/>
            <a:ext cx="4088070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Görselin telif durumu ve kaynağı belli mi?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12800" y="346452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965200" y="357882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239391" y="3619153"/>
            <a:ext cx="4715828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Grafik ve veri doğru mu; kaynak ve tarih var mı?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46800" y="346452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299200" y="357882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573391" y="3619153"/>
            <a:ext cx="4564975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Doğru boyut, biçim; güvenli alan korundu mu?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12800" y="4114750"/>
            <a:ext cx="5232400" cy="54863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965200" y="4229050"/>
            <a:ext cx="223391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✓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239391" y="4269383"/>
            <a:ext cx="4006275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45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 metin ve gerekirse altyazı eklendi mi?</a:t>
            </a:r>
            <a:endParaRPr lang="en-US" sz="14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8.7 Tasarımcıyla birlikte çalışmak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815405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815405"/>
          </a:xfrm>
          <a:custGeom>
            <a:avLst/>
            <a:gdLst/>
            <a:ahLst/>
            <a:cxnLst/>
            <a:rect l="l" t="t" r="r" b="b"/>
            <a:pathLst>
              <a:path w="3403600" h="18154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Net brif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Amaç, kitle, mecra, ölçü, son tarih, ana mesaj; yazılı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815405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815405"/>
          </a:xfrm>
          <a:custGeom>
            <a:avLst/>
            <a:gdLst/>
            <a:ahLst/>
            <a:cxnLst/>
            <a:rect l="l" t="t" r="r" b="b"/>
            <a:pathLst>
              <a:path w="3403600" h="18154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İçeriği hazır verin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802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Metin, fotoğraf, logo baştan eksiksiz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815405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815405"/>
          </a:xfrm>
          <a:custGeom>
            <a:avLst/>
            <a:gdLst/>
            <a:ahLst/>
            <a:cxnLst/>
            <a:rect l="l" t="t" r="r" b="b"/>
            <a:pathLst>
              <a:path w="3403600" h="18154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Geri bildirimi amaca bağlayın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35451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"Beğenmedim" yerine "Başlık ilk bakışta okunmuyor, kitle telefonda görecek"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507036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507036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761036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Ortak dil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407342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Hiyerarşi, kontrast, boşluk, grid, tipografi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507036"/>
            <a:ext cx="3403600" cy="1283940"/>
          </a:xfrm>
          <a:prstGeom prst="roundRect">
            <a:avLst>
              <a:gd name="adj" fmla="val 791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507036"/>
            <a:ext cx="3403600" cy="1283940"/>
          </a:xfrm>
          <a:custGeom>
            <a:avLst/>
            <a:gdLst/>
            <a:ahLst/>
            <a:cxnLst/>
            <a:rect l="l" t="t" r="r" b="b"/>
            <a:pathLst>
              <a:path w="3403600" h="12839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761036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Kaynak dosyalar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407342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Düzenlenebilir dosyaları ve logoları saklayın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8.8 Bölüm 8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73423" y="1513830"/>
            <a:ext cx="10814387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kimlik logo, renk, karakter, görsel dil ve yerleşimin tutarlı bütünüdür; kılavuzla korunur.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logo sade, akılda kalıcı, küçükte okunur, her zeminde çalışır; deforme edilmemeli.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Sosyal medya: tek mesaj, kısa metin, net hiyerarşi, tutarlı şablon, erişilebilirlik.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kartı ve küçük resimde okunurluk ve güvenilirlik, tıklama vaadinden önce gelir.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Süreç: brif, taslak, tasarım, kontrol, yayın, ölçme.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6F4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brif ve ortak dil, tasarımcıyla verimli çalışmanın anahtarıdır.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Görsel kimliğin bileşenlerini sayın. Tutarlılık neden önemli?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1D6FA5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D6FA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İyi logonun özelliklerini ve sık hataları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7F62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7F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kuruluşunun gönderi şablonunda hangi ilkelere dikkat edilir?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58145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58145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6A4C93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6A4C9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Küçük resim ve haber kartında okunurluk ile güvenilirlik ilişkisini tartışın; yanıltıcı görselin riskleri?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58145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58145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C1272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5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Tasarımcıdan görsel isterken brifte hangi bilgiler verilmeli? Geri bildirim nasıl verilmeli?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Yararlanılan ve önerilen kaynaklar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96620" y="1513830"/>
            <a:ext cx="10791952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Becer, E. (2002). İletişim ve Grafik Tasarım. Ankara.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Uçar (2004). Görsel İletişim ve Grafik Tasarım. İstanbul.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Aslan Odabaşı (1996). Grafik'te Temel Tasarım. İstanbul.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Tepecik (2002). Grafik Tasarım.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Salisbury (1996). Grafik tasarım sürecine ilişkin bölümler.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421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W3C. Web Content Accessibility Guidelines (WCAG); güncel sürüm kontrol edilmelidir.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39943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8 · Görsel Kimlik ve Dijital İçerik Tasarımı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afik Tasarımın Temelleri – Ders Sunumu">
  <a:themeElements>
    <a:clrScheme name="Grafik Tasarımın Temelleri – Ders Sunumu">
      <a:dk1>
        <a:srgbClr val="14213D"/>
      </a:dk1>
      <a:lt1>
        <a:srgbClr val="F6F4EF"/>
      </a:lt1>
      <a:dk2>
        <a:srgbClr val="4D566A"/>
      </a:dk2>
      <a:lt2>
        <a:srgbClr val="DFDFDD"/>
      </a:lt2>
      <a:accent1>
        <a:srgbClr val="C1272D"/>
      </a:accent1>
      <a:accent2>
        <a:srgbClr val="1D6FA5"/>
      </a:accent2>
      <a:accent3>
        <a:srgbClr val="2A7F62"/>
      </a:accent3>
      <a:accent4>
        <a:srgbClr val="6A4C93"/>
      </a:accent4>
      <a:accent5>
        <a:srgbClr val="E8832A"/>
      </a:accent5>
      <a:accent6>
        <a:srgbClr val="0B3A5C"/>
      </a:accent6>
      <a:hlink>
        <a:srgbClr val="0563C1"/>
      </a:hlink>
      <a:folHlink>
        <a:srgbClr val="954F72"/>
      </a:folHlink>
    </a:clrScheme>
    <a:fontScheme name="Grafik Tasarımın Temelleri – Ders Sunumu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85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 Tasarımın Temelleri – Ders Sunumu</dc:title>
  <dc:subject/>
  <dc:creator/>
  <cp:lastModifiedBy/>
  <cp:revision>1</cp:revision>
  <dcterms:created xsi:type="dcterms:W3CDTF">2026-11-01T19:13:00Z</dcterms:created>
  <dcterms:modified xsi:type="dcterms:W3CDTF">2026-11-01T19:13:00Z</dcterms:modified>
</cp:coreProperties>
</file>